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7"/>
  </p:notesMasterIdLst>
  <p:handoutMasterIdLst>
    <p:handoutMasterId r:id="rId18"/>
  </p:handoutMasterIdLst>
  <p:sldIdLst>
    <p:sldId id="324" r:id="rId2"/>
    <p:sldId id="355" r:id="rId3"/>
    <p:sldId id="356" r:id="rId4"/>
    <p:sldId id="358" r:id="rId5"/>
    <p:sldId id="359" r:id="rId6"/>
    <p:sldId id="357" r:id="rId7"/>
    <p:sldId id="360" r:id="rId8"/>
    <p:sldId id="361" r:id="rId9"/>
    <p:sldId id="348" r:id="rId10"/>
    <p:sldId id="349" r:id="rId11"/>
    <p:sldId id="350" r:id="rId12"/>
    <p:sldId id="351" r:id="rId13"/>
    <p:sldId id="352" r:id="rId14"/>
    <p:sldId id="353" r:id="rId15"/>
    <p:sldId id="362" r:id="rId16"/>
  </p:sldIdLst>
  <p:sldSz cx="6858000" cy="5143500"/>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16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uolu Wang (Researcher)" initials="Z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44" autoAdjust="0"/>
    <p:restoredTop sz="94249" autoAdjust="0"/>
  </p:normalViewPr>
  <p:slideViewPr>
    <p:cSldViewPr>
      <p:cViewPr varScale="1">
        <p:scale>
          <a:sx n="94" d="100"/>
          <a:sy n="94" d="100"/>
        </p:scale>
        <p:origin x="1296" y="90"/>
      </p:cViewPr>
      <p:guideLst>
        <p:guide orient="horz" pos="1620"/>
        <p:guide pos="216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86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77BF3F-507B-4022-98F1-6476B5B164FE}" type="datetimeFigureOut">
              <a:rPr lang="en-GB" smtClean="0"/>
              <a:t>20/07/2021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1</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6588EE-0FCF-4518-B612-5B345C4EFC8A}" type="slidenum">
              <a:rPr lang="en-GB" smtClean="0"/>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2C4F4C-5D32-4DE5-8406-5DE29D495600}" type="datetimeFigureOut">
              <a:rPr lang="en-GB" smtClean="0"/>
              <a:t>20/07/2021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1</a:t>
            </a:r>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E3E22D-1A2C-4F9F-8E97-77D486FDC622}" type="slidenum">
              <a:rPr lang="en-GB" smtClean="0"/>
              <a:t>‹#›</a:t>
            </a:fld>
            <a:endParaRPr lang="en-GB"/>
          </a:p>
        </p:txBody>
      </p:sp>
    </p:spTree>
  </p:cSld>
  <p:clrMap bg1="lt1" tx1="dk1" bg2="lt2" tx2="dk2" accent1="accent1" accent2="accent2" accent3="accent3" accent4="accent4" accent5="accent5" accent6="accent6" hlink="hlink" folHlink="folHlink"/>
  <p:hf hdr="0" dt="0"/>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GB"/>
          </a:p>
        </p:txBody>
      </p:sp>
      <p:sp>
        <p:nvSpPr>
          <p:cNvPr id="5" name="Slide Number Placeholder 4"/>
          <p:cNvSpPr>
            <a:spLocks noGrp="1"/>
          </p:cNvSpPr>
          <p:nvPr>
            <p:ph type="sldNum" sz="quarter" idx="11"/>
          </p:nvPr>
        </p:nvSpPr>
        <p:spPr/>
        <p:txBody>
          <a:bodyPr/>
          <a:lstStyle/>
          <a:p>
            <a:fld id="{9EE3E22D-1A2C-4F9F-8E97-77D486FDC622}" type="slidenum">
              <a:rPr lang="en-GB" smtClean="0"/>
              <a:t>1</a:t>
            </a:fld>
            <a:endParaRPr lang="en-GB"/>
          </a:p>
        </p:txBody>
      </p:sp>
      <p:sp>
        <p:nvSpPr>
          <p:cNvPr id="4" name="页脚占位符 3"/>
          <p:cNvSpPr>
            <a:spLocks noGrp="1"/>
          </p:cNvSpPr>
          <p:nvPr>
            <p:ph type="ftr" sz="quarter" idx="4"/>
          </p:nvPr>
        </p:nvSpPr>
        <p:spPr/>
        <p:txBody>
          <a:bodyPr/>
          <a:lstStyle/>
          <a:p>
            <a:r>
              <a:rPr lang="en-GB"/>
              <a:t>1</a:t>
            </a:r>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灯片编号占位符 2"/>
          <p:cNvSpPr>
            <a:spLocks noGrp="1"/>
          </p:cNvSpPr>
          <p:nvPr>
            <p:ph type="sldNum" sz="quarter" idx="5"/>
          </p:nvPr>
        </p:nvSpPr>
        <p:spPr/>
        <p:txBody>
          <a:bodyPr/>
          <a:lstStyle/>
          <a:p>
            <a:fld id="{9EE3E22D-1A2C-4F9F-8E97-77D486FDC622}" type="slidenum">
              <a:rPr lang="en-GB" smtClean="0"/>
              <a:t>9</a:t>
            </a:fld>
            <a:endParaRPr lang="en-GB"/>
          </a:p>
        </p:txBody>
      </p:sp>
      <p:sp>
        <p:nvSpPr>
          <p:cNvPr id="4" name="页脚占位符 3"/>
          <p:cNvSpPr>
            <a:spLocks noGrp="1"/>
          </p:cNvSpPr>
          <p:nvPr>
            <p:ph type="ftr" sz="quarter" idx="4"/>
          </p:nvPr>
        </p:nvSpPr>
        <p:spPr/>
        <p:txBody>
          <a:bodyPr/>
          <a:lstStyle/>
          <a:p>
            <a:r>
              <a:rPr lang="en-GB"/>
              <a:t>1</a:t>
            </a:r>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灯片编号占位符 2"/>
          <p:cNvSpPr>
            <a:spLocks noGrp="1"/>
          </p:cNvSpPr>
          <p:nvPr>
            <p:ph type="sldNum" sz="quarter" idx="5"/>
          </p:nvPr>
        </p:nvSpPr>
        <p:spPr/>
        <p:txBody>
          <a:bodyPr/>
          <a:lstStyle/>
          <a:p>
            <a:fld id="{9EE3E22D-1A2C-4F9F-8E97-77D486FDC622}" type="slidenum">
              <a:rPr lang="en-GB" smtClean="0"/>
              <a:t>10</a:t>
            </a:fld>
            <a:endParaRPr lang="en-GB"/>
          </a:p>
        </p:txBody>
      </p:sp>
      <p:sp>
        <p:nvSpPr>
          <p:cNvPr id="4" name="页脚占位符 3"/>
          <p:cNvSpPr>
            <a:spLocks noGrp="1"/>
          </p:cNvSpPr>
          <p:nvPr>
            <p:ph type="ftr" sz="quarter" idx="4"/>
          </p:nvPr>
        </p:nvSpPr>
        <p:spPr/>
        <p:txBody>
          <a:bodyPr/>
          <a:lstStyle/>
          <a:p>
            <a:r>
              <a:rPr lang="en-GB"/>
              <a:t>1</a:t>
            </a:r>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灯片编号占位符 2"/>
          <p:cNvSpPr>
            <a:spLocks noGrp="1"/>
          </p:cNvSpPr>
          <p:nvPr>
            <p:ph type="sldNum" sz="quarter" idx="5"/>
          </p:nvPr>
        </p:nvSpPr>
        <p:spPr/>
        <p:txBody>
          <a:bodyPr/>
          <a:lstStyle/>
          <a:p>
            <a:fld id="{9EE3E22D-1A2C-4F9F-8E97-77D486FDC622}" type="slidenum">
              <a:rPr lang="en-GB" smtClean="0"/>
              <a:t>11</a:t>
            </a:fld>
            <a:endParaRPr lang="en-GB"/>
          </a:p>
        </p:txBody>
      </p:sp>
      <p:sp>
        <p:nvSpPr>
          <p:cNvPr id="4" name="页脚占位符 3"/>
          <p:cNvSpPr>
            <a:spLocks noGrp="1"/>
          </p:cNvSpPr>
          <p:nvPr>
            <p:ph type="ftr" sz="quarter" idx="4"/>
          </p:nvPr>
        </p:nvSpPr>
        <p:spPr/>
        <p:txBody>
          <a:bodyPr/>
          <a:lstStyle/>
          <a:p>
            <a:r>
              <a:rPr lang="en-GB"/>
              <a:t>1</a:t>
            </a:r>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灯片编号占位符 2"/>
          <p:cNvSpPr>
            <a:spLocks noGrp="1"/>
          </p:cNvSpPr>
          <p:nvPr>
            <p:ph type="sldNum" sz="quarter" idx="5"/>
          </p:nvPr>
        </p:nvSpPr>
        <p:spPr/>
        <p:txBody>
          <a:bodyPr/>
          <a:lstStyle/>
          <a:p>
            <a:fld id="{9EE3E22D-1A2C-4F9F-8E97-77D486FDC622}" type="slidenum">
              <a:rPr lang="en-GB" smtClean="0"/>
              <a:t>12</a:t>
            </a:fld>
            <a:endParaRPr lang="en-GB"/>
          </a:p>
        </p:txBody>
      </p:sp>
      <p:sp>
        <p:nvSpPr>
          <p:cNvPr id="4" name="页脚占位符 3"/>
          <p:cNvSpPr>
            <a:spLocks noGrp="1"/>
          </p:cNvSpPr>
          <p:nvPr>
            <p:ph type="ftr" sz="quarter" idx="4"/>
          </p:nvPr>
        </p:nvSpPr>
        <p:spPr/>
        <p:txBody>
          <a:bodyPr/>
          <a:lstStyle/>
          <a:p>
            <a:r>
              <a:rPr lang="en-GB"/>
              <a:t>1</a:t>
            </a:r>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灯片编号占位符 2"/>
          <p:cNvSpPr>
            <a:spLocks noGrp="1"/>
          </p:cNvSpPr>
          <p:nvPr>
            <p:ph type="sldNum" sz="quarter" idx="5"/>
          </p:nvPr>
        </p:nvSpPr>
        <p:spPr/>
        <p:txBody>
          <a:bodyPr/>
          <a:lstStyle/>
          <a:p>
            <a:fld id="{9EE3E22D-1A2C-4F9F-8E97-77D486FDC622}" type="slidenum">
              <a:rPr lang="en-GB" smtClean="0"/>
              <a:t>13</a:t>
            </a:fld>
            <a:endParaRPr lang="en-GB"/>
          </a:p>
        </p:txBody>
      </p:sp>
      <p:sp>
        <p:nvSpPr>
          <p:cNvPr id="4" name="页脚占位符 3"/>
          <p:cNvSpPr>
            <a:spLocks noGrp="1"/>
          </p:cNvSpPr>
          <p:nvPr>
            <p:ph type="ftr" sz="quarter" idx="4"/>
          </p:nvPr>
        </p:nvSpPr>
        <p:spPr/>
        <p:txBody>
          <a:bodyPr/>
          <a:lstStyle/>
          <a:p>
            <a:r>
              <a:rPr lang="en-GB"/>
              <a:t>1</a:t>
            </a:r>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灯片编号占位符 2"/>
          <p:cNvSpPr>
            <a:spLocks noGrp="1"/>
          </p:cNvSpPr>
          <p:nvPr>
            <p:ph type="sldNum" sz="quarter" idx="5"/>
          </p:nvPr>
        </p:nvSpPr>
        <p:spPr/>
        <p:txBody>
          <a:bodyPr/>
          <a:lstStyle/>
          <a:p>
            <a:fld id="{9EE3E22D-1A2C-4F9F-8E97-77D486FDC622}" type="slidenum">
              <a:rPr lang="en-GB" smtClean="0"/>
              <a:t>14</a:t>
            </a:fld>
            <a:endParaRPr lang="en-GB"/>
          </a:p>
        </p:txBody>
      </p:sp>
      <p:sp>
        <p:nvSpPr>
          <p:cNvPr id="4" name="页脚占位符 3"/>
          <p:cNvSpPr>
            <a:spLocks noGrp="1"/>
          </p:cNvSpPr>
          <p:nvPr>
            <p:ph type="ftr" sz="quarter" idx="4"/>
          </p:nvPr>
        </p:nvSpPr>
        <p:spPr/>
        <p:txBody>
          <a:bodyPr/>
          <a:lstStyle/>
          <a:p>
            <a:r>
              <a:rPr lang="en-GB"/>
              <a:t>1</a:t>
            </a:r>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597823"/>
            <a:ext cx="58293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028700" y="2914650"/>
            <a:ext cx="4800600" cy="1314450"/>
          </a:xfrm>
        </p:spPr>
        <p:txBody>
          <a:bodyPr>
            <a:noAutofit/>
          </a:bodyPr>
          <a:lstStyle>
            <a:lvl1pPr marL="0" indent="0" algn="ctr">
              <a:lnSpc>
                <a:spcPct val="150000"/>
              </a:lnSpc>
              <a:buNone/>
              <a:defRPr sz="1800" baseline="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pPr lvl="0" algn="ctr">
              <a:lnSpc>
                <a:spcPct val="150000"/>
              </a:lnSpc>
            </a:pPr>
            <a:endParaRPr lang="en-GB" sz="2400" dirty="0">
              <a:solidFill>
                <a:srgbClr val="000000"/>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dirty="0"/>
              <a:t>1</a:t>
            </a:r>
          </a:p>
        </p:txBody>
      </p:sp>
      <p:sp>
        <p:nvSpPr>
          <p:cNvPr id="6" name="Slide Number Placeholder 5"/>
          <p:cNvSpPr>
            <a:spLocks noGrp="1"/>
          </p:cNvSpPr>
          <p:nvPr>
            <p:ph type="sldNum" sz="quarter" idx="12"/>
          </p:nvPr>
        </p:nvSpPr>
        <p:spPr/>
        <p:txBody>
          <a:bodyPr/>
          <a:lstStyle/>
          <a:p>
            <a:fld id="{EAD11561-B3CB-4BD9-B5D8-033366FE5CCA}" type="slidenum">
              <a:rPr lang="en-GB" smtClean="0"/>
              <a:t>‹#›</a:t>
            </a:fld>
            <a:endParaRPr lang="en-GB"/>
          </a:p>
        </p:txBody>
      </p:sp>
      <p:pic>
        <p:nvPicPr>
          <p:cNvPr id="7" name="Picture 12" descr="Image result for university of huddersfield"/>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a:fillRect/>
          </a:stretch>
        </p:blipFill>
        <p:spPr bwMode="auto">
          <a:xfrm>
            <a:off x="0" y="1"/>
            <a:ext cx="6858000" cy="1383490"/>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userDrawn="1"/>
        </p:nvGrpSpPr>
        <p:grpSpPr>
          <a:xfrm>
            <a:off x="0" y="-3247"/>
            <a:ext cx="1389012" cy="1383107"/>
            <a:chOff x="188640" y="2789724"/>
            <a:chExt cx="1389012" cy="1383107"/>
          </a:xfrm>
        </p:grpSpPr>
        <p:grpSp>
          <p:nvGrpSpPr>
            <p:cNvPr id="9" name="Group 8"/>
            <p:cNvGrpSpPr/>
            <p:nvPr/>
          </p:nvGrpSpPr>
          <p:grpSpPr>
            <a:xfrm>
              <a:off x="188640" y="2827468"/>
              <a:ext cx="1389012" cy="1300412"/>
              <a:chOff x="87854" y="2725392"/>
              <a:chExt cx="1389012" cy="1300412"/>
            </a:xfrm>
          </p:grpSpPr>
          <p:grpSp>
            <p:nvGrpSpPr>
              <p:cNvPr id="12" name="Group 11"/>
              <p:cNvGrpSpPr/>
              <p:nvPr/>
            </p:nvGrpSpPr>
            <p:grpSpPr>
              <a:xfrm>
                <a:off x="87854" y="2828197"/>
                <a:ext cx="1389012" cy="1098154"/>
                <a:chOff x="59243" y="3121878"/>
                <a:chExt cx="1389012" cy="1098154"/>
              </a:xfrm>
            </p:grpSpPr>
            <p:pic>
              <p:nvPicPr>
                <p:cNvPr id="15" name="Picture 6" descr="Related image"/>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a:stretch>
                  <a:fillRect/>
                </a:stretch>
              </p:blipFill>
              <p:spPr bwMode="auto">
                <a:xfrm>
                  <a:off x="59244" y="3340062"/>
                  <a:ext cx="1389011" cy="65221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descr="Related imag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80842"/>
                <a:stretch>
                  <a:fillRect/>
                </a:stretch>
              </p:blipFill>
              <p:spPr bwMode="auto">
                <a:xfrm>
                  <a:off x="59244" y="3237036"/>
                  <a:ext cx="1389011" cy="12495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Related imag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80842"/>
                <a:stretch>
                  <a:fillRect/>
                </a:stretch>
              </p:blipFill>
              <p:spPr bwMode="auto">
                <a:xfrm>
                  <a:off x="59243" y="3121878"/>
                  <a:ext cx="1389011" cy="12495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Related imag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80842"/>
                <a:stretch>
                  <a:fillRect/>
                </a:stretch>
              </p:blipFill>
              <p:spPr bwMode="auto">
                <a:xfrm>
                  <a:off x="59243" y="3984283"/>
                  <a:ext cx="1389011" cy="12495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Related imag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80842"/>
                <a:stretch>
                  <a:fillRect/>
                </a:stretch>
              </p:blipFill>
              <p:spPr bwMode="auto">
                <a:xfrm>
                  <a:off x="59243" y="4095081"/>
                  <a:ext cx="1389011" cy="124951"/>
                </a:xfrm>
                <a:prstGeom prst="rect">
                  <a:avLst/>
                </a:prstGeom>
                <a:noFill/>
                <a:extLst>
                  <a:ext uri="{909E8E84-426E-40DD-AFC4-6F175D3DCCD1}">
                    <a14:hiddenFill xmlns:a14="http://schemas.microsoft.com/office/drawing/2010/main">
                      <a:solidFill>
                        <a:srgbClr val="FFFFFF"/>
                      </a:solidFill>
                    </a14:hiddenFill>
                  </a:ext>
                </a:extLst>
              </p:spPr>
            </p:pic>
          </p:grpSp>
          <p:pic>
            <p:nvPicPr>
              <p:cNvPr id="13" name="Picture 6" descr="Related imag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80842"/>
              <a:stretch>
                <a:fillRect/>
              </a:stretch>
            </p:blipFill>
            <p:spPr bwMode="auto">
              <a:xfrm>
                <a:off x="87854" y="3900853"/>
                <a:ext cx="1389011" cy="12495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Related imag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80842"/>
              <a:stretch>
                <a:fillRect/>
              </a:stretch>
            </p:blipFill>
            <p:spPr bwMode="auto">
              <a:xfrm>
                <a:off x="87854" y="2725392"/>
                <a:ext cx="1389011" cy="124951"/>
              </a:xfrm>
              <a:prstGeom prst="rect">
                <a:avLst/>
              </a:prstGeom>
              <a:noFill/>
              <a:extLst>
                <a:ext uri="{909E8E84-426E-40DD-AFC4-6F175D3DCCD1}">
                  <a14:hiddenFill xmlns:a14="http://schemas.microsoft.com/office/drawing/2010/main">
                    <a:solidFill>
                      <a:srgbClr val="FFFFFF"/>
                    </a:solidFill>
                  </a14:hiddenFill>
                </a:ext>
              </a:extLst>
            </p:spPr>
          </p:pic>
        </p:grpSp>
        <p:pic>
          <p:nvPicPr>
            <p:cNvPr id="10" name="Picture 6" descr="Related imag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80842"/>
            <a:stretch>
              <a:fillRect/>
            </a:stretch>
          </p:blipFill>
          <p:spPr bwMode="auto">
            <a:xfrm>
              <a:off x="188640" y="2789724"/>
              <a:ext cx="1389011" cy="12495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Related imag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80842"/>
            <a:stretch>
              <a:fillRect/>
            </a:stretch>
          </p:blipFill>
          <p:spPr bwMode="auto">
            <a:xfrm>
              <a:off x="188640" y="4047880"/>
              <a:ext cx="1389011" cy="124951"/>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1</a:t>
            </a:r>
          </a:p>
        </p:txBody>
      </p:sp>
      <p:sp>
        <p:nvSpPr>
          <p:cNvPr id="6" name="Slide Number Placeholder 5"/>
          <p:cNvSpPr>
            <a:spLocks noGrp="1"/>
          </p:cNvSpPr>
          <p:nvPr>
            <p:ph type="sldNum" sz="quarter" idx="12"/>
          </p:nvPr>
        </p:nvSpPr>
        <p:spPr/>
        <p:txBody>
          <a:bodyPr/>
          <a:lstStyle/>
          <a:p>
            <a:fld id="{EAD11561-B3CB-4BD9-B5D8-033366FE5CC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205980"/>
            <a:ext cx="154305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205980"/>
            <a:ext cx="451485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1</a:t>
            </a:r>
          </a:p>
        </p:txBody>
      </p:sp>
      <p:sp>
        <p:nvSpPr>
          <p:cNvPr id="6" name="Slide Number Placeholder 5"/>
          <p:cNvSpPr>
            <a:spLocks noGrp="1"/>
          </p:cNvSpPr>
          <p:nvPr>
            <p:ph type="sldNum" sz="quarter" idx="12"/>
          </p:nvPr>
        </p:nvSpPr>
        <p:spPr/>
        <p:txBody>
          <a:bodyPr/>
          <a:lstStyle/>
          <a:p>
            <a:fld id="{EAD11561-B3CB-4BD9-B5D8-033366FE5CCA}"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Rectangle 1"/>
          <p:cNvSpPr/>
          <p:nvPr userDrawn="1"/>
        </p:nvSpPr>
        <p:spPr>
          <a:xfrm>
            <a:off x="0" y="0"/>
            <a:ext cx="6858000" cy="729854"/>
          </a:xfrm>
          <a:prstGeom prst="rect">
            <a:avLst/>
          </a:prstGeom>
          <a:solidFill>
            <a:srgbClr val="0039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350">
              <a:solidFill>
                <a:prstClr val="white"/>
              </a:solidFill>
            </a:endParaRPr>
          </a:p>
        </p:txBody>
      </p:sp>
      <p:sp>
        <p:nvSpPr>
          <p:cNvPr id="3" name="Rectangle 2"/>
          <p:cNvSpPr/>
          <p:nvPr userDrawn="1"/>
        </p:nvSpPr>
        <p:spPr>
          <a:xfrm>
            <a:off x="0" y="752475"/>
            <a:ext cx="6858000" cy="114300"/>
          </a:xfrm>
          <a:prstGeom prst="rect">
            <a:avLst/>
          </a:prstGeom>
          <a:solidFill>
            <a:srgbClr val="0039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350">
              <a:solidFill>
                <a:prstClr val="white"/>
              </a:solidFill>
            </a:endParaRPr>
          </a:p>
        </p:txBody>
      </p:sp>
      <p:pic>
        <p:nvPicPr>
          <p:cNvPr id="5" name="Picture 9"/>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991225" y="-1"/>
            <a:ext cx="866775" cy="866775"/>
          </a:xfrm>
          <a:prstGeom prst="rect">
            <a:avLst/>
          </a:prstGeom>
          <a:solidFill>
            <a:srgbClr val="406B98"/>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0" y="4893473"/>
            <a:ext cx="6858000" cy="250031"/>
          </a:xfrm>
          <a:prstGeom prst="rect">
            <a:avLst/>
          </a:prstGeom>
          <a:solidFill>
            <a:srgbClr val="0039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350">
              <a:solidFill>
                <a:prstClr val="white"/>
              </a:solidFill>
            </a:endParaRPr>
          </a:p>
        </p:txBody>
      </p:sp>
      <p:sp>
        <p:nvSpPr>
          <p:cNvPr id="7" name="TextBox 6"/>
          <p:cNvSpPr txBox="1"/>
          <p:nvPr userDrawn="1"/>
        </p:nvSpPr>
        <p:spPr>
          <a:xfrm>
            <a:off x="950595" y="4868545"/>
            <a:ext cx="4766310" cy="299085"/>
          </a:xfrm>
          <a:prstGeom prst="rect">
            <a:avLst/>
          </a:prstGeom>
          <a:noFill/>
        </p:spPr>
        <p:txBody>
          <a:bodyPr wrap="square" rtlCol="0">
            <a:spAutoFit/>
          </a:bodyPr>
          <a:lstStyle/>
          <a:p>
            <a:pPr algn="ctr"/>
            <a:r>
              <a:rPr lang="en-US" altLang="zh-CN" dirty="0">
                <a:solidFill>
                  <a:schemeClr val="bg1"/>
                </a:solidFill>
                <a:latin typeface="Times New Roman" panose="02020603050405020304" pitchFamily="18" charset="0"/>
                <a:cs typeface="Times New Roman" panose="02020603050405020304" pitchFamily="18" charset="0"/>
              </a:rPr>
              <a:t>The Centre for Efficiency and Performance Engineering</a:t>
            </a:r>
            <a:endParaRPr lang="en-GB"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endParaRPr lang="en-GB" dirty="0"/>
          </a:p>
        </p:txBody>
      </p:sp>
      <p:sp>
        <p:nvSpPr>
          <p:cNvPr id="4" name="页脚占位符 3"/>
          <p:cNvSpPr>
            <a:spLocks noGrp="1"/>
          </p:cNvSpPr>
          <p:nvPr>
            <p:ph type="ftr" sz="quarter" idx="11"/>
          </p:nvPr>
        </p:nvSpPr>
        <p:spPr>
          <a:xfrm>
            <a:off x="4663456" y="4800599"/>
            <a:ext cx="2171700" cy="273844"/>
          </a:xfrm>
        </p:spPr>
        <p:txBody>
          <a:bodyPr/>
          <a:lstStyle/>
          <a:p>
            <a:r>
              <a:rPr lang="en-GB" dirty="0"/>
              <a:t>1</a:t>
            </a:r>
          </a:p>
        </p:txBody>
      </p:sp>
      <p:sp>
        <p:nvSpPr>
          <p:cNvPr id="5" name="灯片编号占位符 4"/>
          <p:cNvSpPr>
            <a:spLocks noGrp="1"/>
          </p:cNvSpPr>
          <p:nvPr>
            <p:ph type="sldNum" sz="quarter" idx="12"/>
          </p:nvPr>
        </p:nvSpPr>
        <p:spPr>
          <a:xfrm>
            <a:off x="2628900" y="4800599"/>
            <a:ext cx="1600200" cy="273844"/>
          </a:xfrm>
        </p:spPr>
        <p:txBody>
          <a:bodyPr/>
          <a:lstStyle/>
          <a:p>
            <a:fld id="{0D1A72D0-038E-4ACC-AECE-A549069CF155}"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1</a:t>
            </a:r>
          </a:p>
        </p:txBody>
      </p:sp>
      <p:sp>
        <p:nvSpPr>
          <p:cNvPr id="6" name="Slide Number Placeholder 5"/>
          <p:cNvSpPr>
            <a:spLocks noGrp="1"/>
          </p:cNvSpPr>
          <p:nvPr>
            <p:ph type="sldNum" sz="quarter" idx="12"/>
          </p:nvPr>
        </p:nvSpPr>
        <p:spPr/>
        <p:txBody>
          <a:bodyPr/>
          <a:lstStyle/>
          <a:p>
            <a:fld id="{EAD11561-B3CB-4BD9-B5D8-033366FE5CC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3305176"/>
            <a:ext cx="58293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541735" y="2180035"/>
            <a:ext cx="58293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1</a:t>
            </a:r>
          </a:p>
        </p:txBody>
      </p:sp>
      <p:sp>
        <p:nvSpPr>
          <p:cNvPr id="6" name="Slide Number Placeholder 5"/>
          <p:cNvSpPr>
            <a:spLocks noGrp="1"/>
          </p:cNvSpPr>
          <p:nvPr>
            <p:ph type="sldNum" sz="quarter" idx="12"/>
          </p:nvPr>
        </p:nvSpPr>
        <p:spPr/>
        <p:txBody>
          <a:bodyPr/>
          <a:lstStyle/>
          <a:p>
            <a:fld id="{EAD11561-B3CB-4BD9-B5D8-033366FE5CC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1200151"/>
            <a:ext cx="302895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1200151"/>
            <a:ext cx="302895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1</a:t>
            </a:r>
          </a:p>
        </p:txBody>
      </p:sp>
      <p:sp>
        <p:nvSpPr>
          <p:cNvPr id="7" name="Slide Number Placeholder 6"/>
          <p:cNvSpPr>
            <a:spLocks noGrp="1"/>
          </p:cNvSpPr>
          <p:nvPr>
            <p:ph type="sldNum" sz="quarter" idx="12"/>
          </p:nvPr>
        </p:nvSpPr>
        <p:spPr/>
        <p:txBody>
          <a:bodyPr/>
          <a:lstStyle/>
          <a:p>
            <a:fld id="{EAD11561-B3CB-4BD9-B5D8-033366FE5CC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1" y="1151335"/>
            <a:ext cx="3030141"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42901" y="1631156"/>
            <a:ext cx="3030141"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1" y="1151335"/>
            <a:ext cx="3031331"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83771" y="1631156"/>
            <a:ext cx="3031331"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a:t>1</a:t>
            </a:r>
          </a:p>
        </p:txBody>
      </p:sp>
      <p:sp>
        <p:nvSpPr>
          <p:cNvPr id="9" name="Slide Number Placeholder 8"/>
          <p:cNvSpPr>
            <a:spLocks noGrp="1"/>
          </p:cNvSpPr>
          <p:nvPr>
            <p:ph type="sldNum" sz="quarter" idx="12"/>
          </p:nvPr>
        </p:nvSpPr>
        <p:spPr/>
        <p:txBody>
          <a:bodyPr/>
          <a:lstStyle/>
          <a:p>
            <a:fld id="{EAD11561-B3CB-4BD9-B5D8-033366FE5CC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a:t>1</a:t>
            </a:r>
          </a:p>
        </p:txBody>
      </p:sp>
      <p:sp>
        <p:nvSpPr>
          <p:cNvPr id="5" name="Slide Number Placeholder 4"/>
          <p:cNvSpPr>
            <a:spLocks noGrp="1"/>
          </p:cNvSpPr>
          <p:nvPr>
            <p:ph type="sldNum" sz="quarter" idx="12"/>
          </p:nvPr>
        </p:nvSpPr>
        <p:spPr/>
        <p:txBody>
          <a:bodyPr/>
          <a:lstStyle/>
          <a:p>
            <a:fld id="{EAD11561-B3CB-4BD9-B5D8-033366FE5CC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a:t>1</a:t>
            </a:r>
          </a:p>
        </p:txBody>
      </p:sp>
      <p:sp>
        <p:nvSpPr>
          <p:cNvPr id="4" name="Slide Number Placeholder 3"/>
          <p:cNvSpPr>
            <a:spLocks noGrp="1"/>
          </p:cNvSpPr>
          <p:nvPr>
            <p:ph type="sldNum" sz="quarter" idx="12"/>
          </p:nvPr>
        </p:nvSpPr>
        <p:spPr/>
        <p:txBody>
          <a:bodyPr/>
          <a:lstStyle/>
          <a:p>
            <a:fld id="{EAD11561-B3CB-4BD9-B5D8-033366FE5CC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204787"/>
            <a:ext cx="2256235" cy="871538"/>
          </a:xfrm>
        </p:spPr>
        <p:txBody>
          <a:bodyPr anchor="b"/>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2681288" y="204792"/>
            <a:ext cx="3833813"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2" y="1076328"/>
            <a:ext cx="2256235"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1</a:t>
            </a:r>
          </a:p>
        </p:txBody>
      </p:sp>
      <p:sp>
        <p:nvSpPr>
          <p:cNvPr id="7" name="Slide Number Placeholder 6"/>
          <p:cNvSpPr>
            <a:spLocks noGrp="1"/>
          </p:cNvSpPr>
          <p:nvPr>
            <p:ph type="sldNum" sz="quarter" idx="12"/>
          </p:nvPr>
        </p:nvSpPr>
        <p:spPr/>
        <p:txBody>
          <a:bodyPr/>
          <a:lstStyle/>
          <a:p>
            <a:fld id="{EAD11561-B3CB-4BD9-B5D8-033366FE5CC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3600450"/>
            <a:ext cx="4114800" cy="425054"/>
          </a:xfrm>
        </p:spPr>
        <p:txBody>
          <a:bodyPr anchor="b"/>
          <a:lstStyle>
            <a:lvl1pPr algn="l">
              <a:defRPr sz="1500" b="1"/>
            </a:lvl1pPr>
          </a:lstStyle>
          <a:p>
            <a:r>
              <a:rPr lang="en-US"/>
              <a:t>Click to edit Master title style</a:t>
            </a:r>
            <a:endParaRPr lang="en-GB"/>
          </a:p>
        </p:txBody>
      </p:sp>
      <p:sp>
        <p:nvSpPr>
          <p:cNvPr id="3" name="Picture Placeholder 2"/>
          <p:cNvSpPr>
            <a:spLocks noGrp="1"/>
          </p:cNvSpPr>
          <p:nvPr>
            <p:ph type="pic" idx="1"/>
          </p:nvPr>
        </p:nvSpPr>
        <p:spPr>
          <a:xfrm>
            <a:off x="1344216" y="459581"/>
            <a:ext cx="41148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1344216" y="4025506"/>
            <a:ext cx="41148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1</a:t>
            </a:r>
          </a:p>
        </p:txBody>
      </p:sp>
      <p:sp>
        <p:nvSpPr>
          <p:cNvPr id="7" name="Slide Number Placeholder 6"/>
          <p:cNvSpPr>
            <a:spLocks noGrp="1"/>
          </p:cNvSpPr>
          <p:nvPr>
            <p:ph type="sldNum" sz="quarter" idx="12"/>
          </p:nvPr>
        </p:nvSpPr>
        <p:spPr/>
        <p:txBody>
          <a:bodyPr/>
          <a:lstStyle/>
          <a:p>
            <a:fld id="{EAD11561-B3CB-4BD9-B5D8-033366FE5CCA}"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205979"/>
            <a:ext cx="6172200" cy="85725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1200151"/>
            <a:ext cx="61722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4767264"/>
            <a:ext cx="16002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2343150" y="4767264"/>
            <a:ext cx="21717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GB"/>
              <a:t>1</a:t>
            </a:r>
            <a:endParaRPr lang="en-GB" dirty="0"/>
          </a:p>
        </p:txBody>
      </p:sp>
      <p:sp>
        <p:nvSpPr>
          <p:cNvPr id="6" name="Slide Number Placeholder 5"/>
          <p:cNvSpPr>
            <a:spLocks noGrp="1"/>
          </p:cNvSpPr>
          <p:nvPr>
            <p:ph type="sldNum" sz="quarter" idx="4"/>
          </p:nvPr>
        </p:nvSpPr>
        <p:spPr>
          <a:xfrm>
            <a:off x="4914900" y="4767264"/>
            <a:ext cx="16002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D1A72D0-038E-4ACC-AECE-A549069CF155}"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6895" indent="-213995"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16.e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19.emf"/><Relationship Id="rId4" Type="http://schemas.openxmlformats.org/officeDocument/2006/relationships/image" Target="../media/image18.emf"/></Relationships>
</file>

<file path=ppt/slides/_rels/slide13.xml.rels><?xml version="1.0" encoding="UTF-8" standalone="yes"?>
<Relationships xmlns="http://schemas.openxmlformats.org/package/2006/relationships"><Relationship Id="rId7" Type="http://schemas.openxmlformats.org/officeDocument/2006/relationships/image" Target="../media/image21.emf"/><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20.emf"/><Relationship Id="rId5" Type="http://schemas.openxmlformats.org/officeDocument/2006/relationships/image" Target="../media/image2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1" Type="http://schemas.openxmlformats.org/officeDocument/2006/relationships/slideLayout" Target="../slideLayouts/slideLayout12.xml"/><Relationship Id="rId6" Type="http://schemas.openxmlformats.org/officeDocument/2006/relationships/image" Target="../media/image10.emf"/><Relationship Id="rId5" Type="http://schemas.openxmlformats.org/officeDocument/2006/relationships/package" Target="../embeddings/Microsoft_Visio___.vsdx"/><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12" name="Picture 12" descr="Image result for university of huddersfield"/>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a:fillRect/>
          </a:stretch>
        </p:blipFill>
        <p:spPr bwMode="auto">
          <a:xfrm>
            <a:off x="0" y="1"/>
            <a:ext cx="6858000" cy="1383490"/>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9"/>
          <p:cNvGrpSpPr/>
          <p:nvPr/>
        </p:nvGrpSpPr>
        <p:grpSpPr bwMode="auto">
          <a:xfrm>
            <a:off x="85560" y="4607402"/>
            <a:ext cx="706041" cy="463153"/>
            <a:chOff x="0" y="6171180"/>
            <a:chExt cx="941388" cy="616883"/>
          </a:xfrm>
        </p:grpSpPr>
        <p:pic>
          <p:nvPicPr>
            <p:cNvPr id="10" name="Picture 20"/>
            <p:cNvPicPr>
              <a:picLocks noChangeAspect="1" noChangeArrowheads="1"/>
            </p:cNvPicPr>
            <p:nvPr/>
          </p:nvPicPr>
          <p:blipFill>
            <a:blip r:embed="rId4" cstate="print">
              <a:extLst>
                <a:ext uri="{28A0092B-C50C-407E-A947-70E740481C1C}">
                  <a14:useLocalDpi xmlns:a14="http://schemas.microsoft.com/office/drawing/2010/main" val="0"/>
                </a:ext>
              </a:extLst>
            </a:blip>
            <a:srcRect t="50000"/>
            <a:stretch>
              <a:fillRect/>
            </a:stretch>
          </p:blipFill>
          <p:spPr bwMode="auto">
            <a:xfrm>
              <a:off x="0" y="6171180"/>
              <a:ext cx="914400" cy="26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1"/>
            <p:cNvPicPr>
              <a:picLocks noChangeAspect="1"/>
            </p:cNvPicPr>
            <p:nvPr/>
          </p:nvPicPr>
          <p:blipFill>
            <a:blip r:embed="rId5" cstate="print">
              <a:extLst>
                <a:ext uri="{28A0092B-C50C-407E-A947-70E740481C1C}">
                  <a14:useLocalDpi xmlns:a14="http://schemas.microsoft.com/office/drawing/2010/main" val="0"/>
                </a:ext>
              </a:extLst>
            </a:blip>
            <a:srcRect t="29790"/>
            <a:stretch>
              <a:fillRect/>
            </a:stretch>
          </p:blipFill>
          <p:spPr bwMode="auto">
            <a:xfrm>
              <a:off x="6349" y="6464748"/>
              <a:ext cx="935039" cy="323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2" name="Picture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27159" y="4584369"/>
            <a:ext cx="340519"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7396" y="1455014"/>
            <a:ext cx="6885088" cy="1154162"/>
          </a:xfrm>
          <a:prstGeom prst="rect">
            <a:avLst/>
          </a:prstGeom>
        </p:spPr>
        <p:txBody>
          <a:bodyPr wrap="square">
            <a:spAutoFit/>
          </a:bodyPr>
          <a:lstStyle/>
          <a:p>
            <a:pPr algn="ctr" fontAlgn="ctr"/>
            <a:r>
              <a:rPr lang="en-GB" sz="2300" b="1" dirty="0">
                <a:latin typeface="Times New Roman" panose="02020603050405020304" pitchFamily="18" charset="0"/>
                <a:cs typeface="Times New Roman" panose="02020603050405020304" pitchFamily="18" charset="0"/>
              </a:rPr>
              <a:t>Short-term Solar Radiation Prediction in Huddersfield Based on the Feedforward Neural Network</a:t>
            </a:r>
          </a:p>
        </p:txBody>
      </p:sp>
      <p:grpSp>
        <p:nvGrpSpPr>
          <p:cNvPr id="16" name="Group 15"/>
          <p:cNvGrpSpPr/>
          <p:nvPr/>
        </p:nvGrpSpPr>
        <p:grpSpPr>
          <a:xfrm>
            <a:off x="0" y="-3247"/>
            <a:ext cx="1389012" cy="1383107"/>
            <a:chOff x="188640" y="2789724"/>
            <a:chExt cx="1389012" cy="1383107"/>
          </a:xfrm>
        </p:grpSpPr>
        <p:grpSp>
          <p:nvGrpSpPr>
            <p:cNvPr id="40" name="Group 39"/>
            <p:cNvGrpSpPr/>
            <p:nvPr/>
          </p:nvGrpSpPr>
          <p:grpSpPr>
            <a:xfrm>
              <a:off x="188640" y="2827468"/>
              <a:ext cx="1389012" cy="1300412"/>
              <a:chOff x="87854" y="2725392"/>
              <a:chExt cx="1389012" cy="1300412"/>
            </a:xfrm>
          </p:grpSpPr>
          <p:grpSp>
            <p:nvGrpSpPr>
              <p:cNvPr id="41" name="Group 40"/>
              <p:cNvGrpSpPr/>
              <p:nvPr/>
            </p:nvGrpSpPr>
            <p:grpSpPr>
              <a:xfrm>
                <a:off x="87854" y="2828197"/>
                <a:ext cx="1389012" cy="1098154"/>
                <a:chOff x="59243" y="3121878"/>
                <a:chExt cx="1389012" cy="1098154"/>
              </a:xfrm>
            </p:grpSpPr>
            <p:pic>
              <p:nvPicPr>
                <p:cNvPr id="44" name="Picture 6" descr="Related image"/>
                <p:cNvPicPr>
                  <a:picLocks noChangeAspect="1" noChangeArrowheads="1"/>
                </p:cNvPicPr>
                <p:nvPr userDrawn="1"/>
              </p:nvPicPr>
              <p:blipFill rotWithShape="1">
                <a:blip r:embed="rId7" cstate="print">
                  <a:extLst>
                    <a:ext uri="{28A0092B-C50C-407E-A947-70E740481C1C}">
                      <a14:useLocalDpi xmlns:a14="http://schemas.microsoft.com/office/drawing/2010/main" val="0"/>
                    </a:ext>
                  </a:extLst>
                </a:blip>
                <a:srcRect/>
                <a:stretch>
                  <a:fillRect/>
                </a:stretch>
              </p:blipFill>
              <p:spPr bwMode="auto">
                <a:xfrm>
                  <a:off x="59244" y="3340062"/>
                  <a:ext cx="1389011" cy="652214"/>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6" descr="Related image"/>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b="80842"/>
                <a:stretch>
                  <a:fillRect/>
                </a:stretch>
              </p:blipFill>
              <p:spPr bwMode="auto">
                <a:xfrm>
                  <a:off x="59244" y="3237036"/>
                  <a:ext cx="1389011" cy="124951"/>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6" descr="Related image"/>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b="80842"/>
                <a:stretch>
                  <a:fillRect/>
                </a:stretch>
              </p:blipFill>
              <p:spPr bwMode="auto">
                <a:xfrm>
                  <a:off x="59243" y="3121878"/>
                  <a:ext cx="1389011" cy="124951"/>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6" descr="Related image"/>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b="80842"/>
                <a:stretch>
                  <a:fillRect/>
                </a:stretch>
              </p:blipFill>
              <p:spPr bwMode="auto">
                <a:xfrm>
                  <a:off x="59243" y="3984283"/>
                  <a:ext cx="1389011" cy="124951"/>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6" descr="Related image"/>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b="80842"/>
                <a:stretch>
                  <a:fillRect/>
                </a:stretch>
              </p:blipFill>
              <p:spPr bwMode="auto">
                <a:xfrm>
                  <a:off x="59243" y="4095081"/>
                  <a:ext cx="1389011" cy="124951"/>
                </a:xfrm>
                <a:prstGeom prst="rect">
                  <a:avLst/>
                </a:prstGeom>
                <a:noFill/>
                <a:extLst>
                  <a:ext uri="{909E8E84-426E-40DD-AFC4-6F175D3DCCD1}">
                    <a14:hiddenFill xmlns:a14="http://schemas.microsoft.com/office/drawing/2010/main">
                      <a:solidFill>
                        <a:srgbClr val="FFFFFF"/>
                      </a:solidFill>
                    </a14:hiddenFill>
                  </a:ext>
                </a:extLst>
              </p:spPr>
            </p:pic>
          </p:grpSp>
          <p:pic>
            <p:nvPicPr>
              <p:cNvPr id="42" name="Picture 6" descr="Related image"/>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b="80842"/>
              <a:stretch>
                <a:fillRect/>
              </a:stretch>
            </p:blipFill>
            <p:spPr bwMode="auto">
              <a:xfrm>
                <a:off x="87854" y="3900853"/>
                <a:ext cx="1389011" cy="124951"/>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6" descr="Related image"/>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b="80842"/>
              <a:stretch>
                <a:fillRect/>
              </a:stretch>
            </p:blipFill>
            <p:spPr bwMode="auto">
              <a:xfrm>
                <a:off x="87854" y="2725392"/>
                <a:ext cx="1389011" cy="124951"/>
              </a:xfrm>
              <a:prstGeom prst="rect">
                <a:avLst/>
              </a:prstGeom>
              <a:noFill/>
              <a:extLst>
                <a:ext uri="{909E8E84-426E-40DD-AFC4-6F175D3DCCD1}">
                  <a14:hiddenFill xmlns:a14="http://schemas.microsoft.com/office/drawing/2010/main">
                    <a:solidFill>
                      <a:srgbClr val="FFFFFF"/>
                    </a:solidFill>
                  </a14:hiddenFill>
                </a:ext>
              </a:extLst>
            </p:spPr>
          </p:pic>
        </p:grpSp>
        <p:pic>
          <p:nvPicPr>
            <p:cNvPr id="49" name="Picture 6" descr="Related image"/>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b="80842"/>
            <a:stretch>
              <a:fillRect/>
            </a:stretch>
          </p:blipFill>
          <p:spPr bwMode="auto">
            <a:xfrm>
              <a:off x="188640" y="2789724"/>
              <a:ext cx="1389011" cy="124951"/>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6" descr="Related image"/>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b="80842"/>
            <a:stretch>
              <a:fillRect/>
            </a:stretch>
          </p:blipFill>
          <p:spPr bwMode="auto">
            <a:xfrm>
              <a:off x="188640" y="4047880"/>
              <a:ext cx="1389011" cy="124951"/>
            </a:xfrm>
            <a:prstGeom prst="rect">
              <a:avLst/>
            </a:prstGeom>
            <a:noFill/>
            <a:extLst>
              <a:ext uri="{909E8E84-426E-40DD-AFC4-6F175D3DCCD1}">
                <a14:hiddenFill xmlns:a14="http://schemas.microsoft.com/office/drawing/2010/main">
                  <a:solidFill>
                    <a:srgbClr val="FFFFFF"/>
                  </a:solidFill>
                </a14:hiddenFill>
              </a:ext>
            </a:extLst>
          </p:spPr>
        </p:pic>
      </p:grpSp>
      <p:sp>
        <p:nvSpPr>
          <p:cNvPr id="26" name="Rectangle 25"/>
          <p:cNvSpPr/>
          <p:nvPr/>
        </p:nvSpPr>
        <p:spPr>
          <a:xfrm>
            <a:off x="1181461" y="3782631"/>
            <a:ext cx="4495077" cy="700000"/>
          </a:xfrm>
          <a:prstGeom prst="rect">
            <a:avLst/>
          </a:prstGeom>
        </p:spPr>
        <p:txBody>
          <a:bodyPr wrap="none">
            <a:spAutoFit/>
          </a:bodyPr>
          <a:lstStyle/>
          <a:p>
            <a:pPr lvl="0" algn="ctr">
              <a:lnSpc>
                <a:spcPct val="150000"/>
              </a:lnSpc>
            </a:pPr>
            <a:r>
              <a:rPr lang="en-GB" sz="1400" i="1" dirty="0">
                <a:solidFill>
                  <a:srgbClr val="000000"/>
                </a:solidFill>
                <a:latin typeface="Times New Roman" panose="02020603050405020304" pitchFamily="18" charset="0"/>
                <a:cs typeface="Times New Roman" panose="02020603050405020304" pitchFamily="18" charset="0"/>
              </a:rPr>
              <a:t>Centre for Efficiency and Performance Engineering (CEPE)</a:t>
            </a:r>
          </a:p>
          <a:p>
            <a:pPr lvl="0" algn="ctr">
              <a:lnSpc>
                <a:spcPct val="150000"/>
              </a:lnSpc>
            </a:pPr>
            <a:r>
              <a:rPr lang="en-GB" sz="1400" i="1" dirty="0">
                <a:solidFill>
                  <a:srgbClr val="000000"/>
                </a:solidFill>
                <a:latin typeface="Times New Roman" panose="02020603050405020304" pitchFamily="18" charset="0"/>
                <a:cs typeface="Times New Roman" panose="02020603050405020304" pitchFamily="18" charset="0"/>
              </a:rPr>
              <a:t>U</a:t>
            </a:r>
            <a:r>
              <a:rPr lang="en-US" altLang="zh-CN" sz="1400" i="1" dirty="0">
                <a:solidFill>
                  <a:srgbClr val="000000"/>
                </a:solidFill>
                <a:latin typeface="Times New Roman" panose="02020603050405020304" pitchFamily="18" charset="0"/>
                <a:cs typeface="Times New Roman" panose="02020603050405020304" pitchFamily="18" charset="0"/>
              </a:rPr>
              <a:t>niversity of Huddersfield, UK</a:t>
            </a:r>
            <a:endParaRPr lang="en-GB" sz="1400" i="1" dirty="0">
              <a:solidFill>
                <a:srgbClr val="000000"/>
              </a:solidFill>
              <a:latin typeface="Times New Roman" panose="02020603050405020304" pitchFamily="18" charset="0"/>
              <a:cs typeface="Times New Roman" panose="02020603050405020304" pitchFamily="18" charset="0"/>
            </a:endParaRPr>
          </a:p>
        </p:txBody>
      </p:sp>
      <p:sp>
        <p:nvSpPr>
          <p:cNvPr id="23" name="Rectangle 22"/>
          <p:cNvSpPr/>
          <p:nvPr/>
        </p:nvSpPr>
        <p:spPr>
          <a:xfrm>
            <a:off x="2778635" y="4552176"/>
            <a:ext cx="1188147" cy="307777"/>
          </a:xfrm>
          <a:prstGeom prst="rect">
            <a:avLst/>
          </a:prstGeom>
        </p:spPr>
        <p:txBody>
          <a:bodyPr wrap="none">
            <a:spAutoFit/>
          </a:bodyPr>
          <a:lstStyle/>
          <a:p>
            <a:pPr algn="ctr"/>
            <a:r>
              <a:rPr lang="en-US" sz="1400" dirty="0">
                <a:latin typeface="Times New Roman" panose="02020603050405020304" pitchFamily="18" charset="0"/>
                <a:cs typeface="Times New Roman" panose="02020603050405020304" pitchFamily="18" charset="0"/>
              </a:rPr>
              <a:t> 14 June 2021</a:t>
            </a:r>
          </a:p>
        </p:txBody>
      </p:sp>
      <p:sp>
        <p:nvSpPr>
          <p:cNvPr id="22" name="Rectangle 21"/>
          <p:cNvSpPr/>
          <p:nvPr/>
        </p:nvSpPr>
        <p:spPr>
          <a:xfrm>
            <a:off x="2443735" y="2678721"/>
            <a:ext cx="1857945" cy="376834"/>
          </a:xfrm>
          <a:prstGeom prst="rect">
            <a:avLst/>
          </a:prstGeom>
        </p:spPr>
        <p:txBody>
          <a:bodyPr wrap="none">
            <a:spAutoFit/>
          </a:bodyPr>
          <a:lstStyle/>
          <a:p>
            <a:pPr lvl="0" algn="ctr">
              <a:lnSpc>
                <a:spcPct val="150000"/>
              </a:lnSpc>
            </a:pPr>
            <a:r>
              <a:rPr lang="en-GB" sz="1400" b="1" i="1" dirty="0">
                <a:solidFill>
                  <a:srgbClr val="000000"/>
                </a:solidFill>
                <a:latin typeface="Times New Roman" panose="02020603050405020304" pitchFamily="18" charset="0"/>
                <a:cs typeface="Times New Roman" panose="02020603050405020304" pitchFamily="18" charset="0"/>
              </a:rPr>
              <a:t>Presenter</a:t>
            </a:r>
            <a:r>
              <a:rPr lang="en-GB" sz="1400" dirty="0">
                <a:solidFill>
                  <a:srgbClr val="000000"/>
                </a:solidFill>
                <a:latin typeface="Times New Roman" panose="02020603050405020304" pitchFamily="18" charset="0"/>
                <a:cs typeface="Times New Roman" panose="02020603050405020304" pitchFamily="18" charset="0"/>
              </a:rPr>
              <a:t>: Z</a:t>
            </a:r>
            <a:r>
              <a:rPr lang="en-US" altLang="zh-CN" sz="1400" dirty="0" err="1">
                <a:solidFill>
                  <a:srgbClr val="000000"/>
                </a:solidFill>
                <a:latin typeface="Times New Roman" panose="02020603050405020304" pitchFamily="18" charset="0"/>
                <a:cs typeface="Times New Roman" panose="02020603050405020304" pitchFamily="18" charset="0"/>
              </a:rPr>
              <a:t>uolu</a:t>
            </a:r>
            <a:r>
              <a:rPr lang="en-US" altLang="zh-CN" sz="1400" dirty="0">
                <a:solidFill>
                  <a:srgbClr val="000000"/>
                </a:solidFill>
                <a:latin typeface="Times New Roman" panose="02020603050405020304" pitchFamily="18" charset="0"/>
                <a:cs typeface="Times New Roman" panose="02020603050405020304" pitchFamily="18" charset="0"/>
              </a:rPr>
              <a:t> Wang</a:t>
            </a:r>
            <a:endParaRPr lang="en-GB" sz="1400" u="sng" dirty="0">
              <a:solidFill>
                <a:srgbClr val="000000"/>
              </a:solidFill>
              <a:latin typeface="Times New Roman" panose="02020603050405020304" pitchFamily="18" charset="0"/>
              <a:cs typeface="Times New Roman" panose="02020603050405020304" pitchFamily="18" charset="0"/>
            </a:endParaRPr>
          </a:p>
        </p:txBody>
      </p:sp>
      <p:sp>
        <p:nvSpPr>
          <p:cNvPr id="24" name="Rectangle 23">
            <a:extLst>
              <a:ext uri="{FF2B5EF4-FFF2-40B4-BE49-F238E27FC236}">
                <a16:creationId xmlns:a16="http://schemas.microsoft.com/office/drawing/2014/main" id="{0775CB96-D4AE-4B67-BDA9-62D2D98004A6}"/>
              </a:ext>
            </a:extLst>
          </p:cNvPr>
          <p:cNvSpPr/>
          <p:nvPr/>
        </p:nvSpPr>
        <p:spPr>
          <a:xfrm>
            <a:off x="2132592" y="3125100"/>
            <a:ext cx="2480231" cy="376834"/>
          </a:xfrm>
          <a:prstGeom prst="rect">
            <a:avLst/>
          </a:prstGeom>
        </p:spPr>
        <p:txBody>
          <a:bodyPr wrap="none">
            <a:spAutoFit/>
          </a:bodyPr>
          <a:lstStyle/>
          <a:p>
            <a:pPr lvl="0" algn="ctr">
              <a:lnSpc>
                <a:spcPct val="150000"/>
              </a:lnSpc>
            </a:pPr>
            <a:r>
              <a:rPr lang="en-GB" sz="1400" b="1" i="1" dirty="0">
                <a:solidFill>
                  <a:srgbClr val="000000"/>
                </a:solidFill>
                <a:latin typeface="Times New Roman" panose="02020603050405020304" pitchFamily="18" charset="0"/>
                <a:cs typeface="Times New Roman" panose="02020603050405020304" pitchFamily="18" charset="0"/>
              </a:rPr>
              <a:t>E</a:t>
            </a:r>
            <a:r>
              <a:rPr lang="en-US" altLang="zh-CN" sz="1400" b="1" i="1" dirty="0">
                <a:solidFill>
                  <a:srgbClr val="000000"/>
                </a:solidFill>
                <a:latin typeface="Times New Roman" panose="02020603050405020304" pitchFamily="18" charset="0"/>
                <a:cs typeface="Times New Roman" panose="02020603050405020304" pitchFamily="18" charset="0"/>
              </a:rPr>
              <a:t>mail</a:t>
            </a:r>
            <a:r>
              <a:rPr lang="en-GB" sz="1400" dirty="0">
                <a:solidFill>
                  <a:srgbClr val="000000"/>
                </a:solidFill>
                <a:latin typeface="Times New Roman" panose="02020603050405020304" pitchFamily="18" charset="0"/>
                <a:cs typeface="Times New Roman" panose="02020603050405020304" pitchFamily="18" charset="0"/>
              </a:rPr>
              <a:t>: Z</a:t>
            </a:r>
            <a:r>
              <a:rPr lang="en-US" altLang="zh-CN" sz="1400" dirty="0">
                <a:solidFill>
                  <a:srgbClr val="000000"/>
                </a:solidFill>
                <a:latin typeface="Times New Roman" panose="02020603050405020304" pitchFamily="18" charset="0"/>
                <a:cs typeface="Times New Roman" panose="02020603050405020304" pitchFamily="18" charset="0"/>
              </a:rPr>
              <a:t>uolu.Wang@hud.ac.uk</a:t>
            </a:r>
            <a:endParaRPr lang="en-GB" sz="1400" u="sng"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18874"/>
    </mc:Choice>
    <mc:Fallback xmlns="">
      <p:transition spd="slow" advTm="1887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srcRect r="5040"/>
          <a:stretch>
            <a:fillRect/>
          </a:stretch>
        </p:blipFill>
        <p:spPr>
          <a:xfrm>
            <a:off x="134166" y="1201710"/>
            <a:ext cx="3150818" cy="2595401"/>
          </a:xfrm>
          <a:prstGeom prst="rect">
            <a:avLst/>
          </a:prstGeom>
          <a:ln>
            <a:noFill/>
          </a:ln>
        </p:spPr>
      </p:pic>
      <p:pic>
        <p:nvPicPr>
          <p:cNvPr id="5" name="Picture 4"/>
          <p:cNvPicPr/>
          <p:nvPr/>
        </p:nvPicPr>
        <p:blipFill>
          <a:blip r:embed="rId4">
            <a:extLst>
              <a:ext uri="{28A0092B-C50C-407E-A947-70E740481C1C}">
                <a14:useLocalDpi xmlns:a14="http://schemas.microsoft.com/office/drawing/2010/main" val="0"/>
              </a:ext>
            </a:extLst>
          </a:blip>
          <a:srcRect r="8050"/>
          <a:stretch>
            <a:fillRect/>
          </a:stretch>
        </p:blipFill>
        <p:spPr>
          <a:xfrm>
            <a:off x="3388851" y="1157237"/>
            <a:ext cx="3286509" cy="2639875"/>
          </a:xfrm>
          <a:prstGeom prst="rect">
            <a:avLst/>
          </a:prstGeom>
          <a:noFill/>
          <a:ln>
            <a:noFill/>
          </a:ln>
        </p:spPr>
      </p:pic>
      <p:sp>
        <p:nvSpPr>
          <p:cNvPr id="6" name="Rectangle 5"/>
          <p:cNvSpPr/>
          <p:nvPr/>
        </p:nvSpPr>
        <p:spPr>
          <a:xfrm>
            <a:off x="1201543" y="3752850"/>
            <a:ext cx="4454913" cy="315856"/>
          </a:xfrm>
          <a:prstGeom prst="rect">
            <a:avLst/>
          </a:prstGeom>
        </p:spPr>
        <p:txBody>
          <a:bodyPr wrap="square">
            <a:spAutoFit/>
          </a:bodyPr>
          <a:lstStyle/>
          <a:p>
            <a:pPr algn="ctr">
              <a:lnSpc>
                <a:spcPct val="150000"/>
              </a:lnSpc>
              <a:spcAft>
                <a:spcPts val="400"/>
              </a:spcAft>
            </a:pPr>
            <a:r>
              <a:rPr lang="en-GB" sz="1100" b="1" dirty="0">
                <a:latin typeface="Times New Roman" panose="02020603050405020304" pitchFamily="18" charset="0"/>
                <a:ea typeface="宋体" panose="02010600030101010101" pitchFamily="2" charset="-122"/>
              </a:rPr>
              <a:t>Figure 1.</a:t>
            </a:r>
            <a:r>
              <a:rPr lang="en-GB" sz="1100" dirty="0">
                <a:latin typeface="Times New Roman" panose="02020603050405020304" pitchFamily="18" charset="0"/>
                <a:ea typeface="宋体" panose="02010600030101010101" pitchFamily="2" charset="-122"/>
              </a:rPr>
              <a:t> The hourly solar radiation from May to September.</a:t>
            </a:r>
            <a:endParaRPr lang="en-GB" sz="1100" dirty="0">
              <a:effectLst/>
              <a:latin typeface="Times New Roman" panose="02020603050405020304" pitchFamily="18" charset="0"/>
              <a:ea typeface="宋体" panose="02010600030101010101" pitchFamily="2" charset="-122"/>
            </a:endParaRPr>
          </a:p>
        </p:txBody>
      </p:sp>
      <p:sp>
        <p:nvSpPr>
          <p:cNvPr id="7" name="TextBox 6"/>
          <p:cNvSpPr txBox="1"/>
          <p:nvPr/>
        </p:nvSpPr>
        <p:spPr>
          <a:xfrm>
            <a:off x="260648" y="4227934"/>
            <a:ext cx="4320480" cy="307777"/>
          </a:xfrm>
          <a:prstGeom prst="rect">
            <a:avLst/>
          </a:prstGeom>
          <a:noFill/>
        </p:spPr>
        <p:txBody>
          <a:bodyPr wrap="square" rtlCol="0">
            <a:spAutoFit/>
          </a:bodyPr>
          <a:lstStyle/>
          <a:p>
            <a:r>
              <a:rPr lang="en-GB" sz="1400" b="1" dirty="0">
                <a:latin typeface="Times New Roman" panose="02020603050405020304" pitchFamily="18" charset="0"/>
                <a:cs typeface="Times New Roman" panose="02020603050405020304" pitchFamily="18" charset="0"/>
              </a:rPr>
              <a:t>Input variables: </a:t>
            </a:r>
            <a:r>
              <a:rPr lang="en-GB" sz="1400" dirty="0">
                <a:latin typeface="Times New Roman" panose="02020603050405020304" pitchFamily="18" charset="0"/>
                <a:cs typeface="Times New Roman" panose="02020603050405020304" pitchFamily="18" charset="0"/>
              </a:rPr>
              <a:t>hour, humidity, temperature, and month</a:t>
            </a:r>
            <a:r>
              <a:rPr lang="en-GB" sz="1400" b="1" dirty="0">
                <a:latin typeface="Times New Roman" panose="02020603050405020304" pitchFamily="18" charset="0"/>
                <a:cs typeface="Times New Roman" panose="02020603050405020304" pitchFamily="18" charset="0"/>
              </a:rPr>
              <a:t> </a:t>
            </a:r>
          </a:p>
        </p:txBody>
      </p:sp>
      <p:sp>
        <p:nvSpPr>
          <p:cNvPr id="9" name="文本框 2"/>
          <p:cNvSpPr txBox="1"/>
          <p:nvPr/>
        </p:nvSpPr>
        <p:spPr>
          <a:xfrm>
            <a:off x="30299" y="835071"/>
            <a:ext cx="2376264" cy="376834"/>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altLang="zh-CN" sz="1400" b="1" dirty="0">
                <a:latin typeface="Times New Roman" panose="02020603050405020304" pitchFamily="18" charset="0"/>
                <a:cs typeface="Times New Roman" panose="02020603050405020304" pitchFamily="18" charset="0"/>
              </a:rPr>
              <a:t>Seasonal feature - Month </a:t>
            </a:r>
          </a:p>
        </p:txBody>
      </p:sp>
      <p:sp>
        <p:nvSpPr>
          <p:cNvPr id="11" name="TextBox 1"/>
          <p:cNvSpPr txBox="1">
            <a:spLocks noChangeArrowheads="1"/>
          </p:cNvSpPr>
          <p:nvPr/>
        </p:nvSpPr>
        <p:spPr bwMode="auto">
          <a:xfrm>
            <a:off x="165625" y="109603"/>
            <a:ext cx="23214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sz="2400" dirty="0">
                <a:solidFill>
                  <a:schemeClr val="bg1"/>
                </a:solidFill>
                <a:latin typeface="Times New Roman" panose="02020603050405020304" pitchFamily="18" charset="0"/>
                <a:cs typeface="Times New Roman" panose="02020603050405020304" pitchFamily="18" charset="0"/>
              </a:rPr>
              <a:t>Feature selection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a:spLocks noChangeArrowheads="1"/>
          </p:cNvSpPr>
          <p:nvPr/>
        </p:nvSpPr>
        <p:spPr bwMode="auto">
          <a:xfrm>
            <a:off x="146666" y="150460"/>
            <a:ext cx="32823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sz="2400" dirty="0">
                <a:solidFill>
                  <a:schemeClr val="bg1"/>
                </a:solidFill>
                <a:latin typeface="Times New Roman" panose="02020603050405020304" pitchFamily="18" charset="0"/>
                <a:cs typeface="Times New Roman" panose="02020603050405020304" pitchFamily="18" charset="0"/>
              </a:rPr>
              <a:t>Results and discussion</a:t>
            </a:r>
          </a:p>
        </p:txBody>
      </p:sp>
      <p:graphicFrame>
        <p:nvGraphicFramePr>
          <p:cNvPr id="4" name="Table 3"/>
          <p:cNvGraphicFramePr>
            <a:graphicFrameLocks noGrp="1"/>
          </p:cNvGraphicFramePr>
          <p:nvPr>
            <p:custDataLst>
              <p:tags r:id="rId1"/>
            </p:custDataLst>
            <p:extLst>
              <p:ext uri="{D42A27DB-BD31-4B8C-83A1-F6EECF244321}">
                <p14:modId xmlns:p14="http://schemas.microsoft.com/office/powerpoint/2010/main" val="2404275197"/>
              </p:ext>
            </p:extLst>
          </p:nvPr>
        </p:nvGraphicFramePr>
        <p:xfrm>
          <a:off x="260648" y="1429893"/>
          <a:ext cx="6114415" cy="2163445"/>
        </p:xfrm>
        <a:graphic>
          <a:graphicData uri="http://schemas.openxmlformats.org/drawingml/2006/table">
            <a:tbl>
              <a:tblPr firstRow="1" firstCol="1" bandRow="1">
                <a:tableStyleId>{FABFCF23-3B69-468F-B69F-88F6DE6A72F2}</a:tableStyleId>
              </a:tblPr>
              <a:tblGrid>
                <a:gridCol w="1018540">
                  <a:extLst>
                    <a:ext uri="{9D8B030D-6E8A-4147-A177-3AD203B41FA5}">
                      <a16:colId xmlns:a16="http://schemas.microsoft.com/office/drawing/2014/main" val="20000"/>
                    </a:ext>
                  </a:extLst>
                </a:gridCol>
                <a:gridCol w="1019175">
                  <a:extLst>
                    <a:ext uri="{9D8B030D-6E8A-4147-A177-3AD203B41FA5}">
                      <a16:colId xmlns:a16="http://schemas.microsoft.com/office/drawing/2014/main" val="20001"/>
                    </a:ext>
                  </a:extLst>
                </a:gridCol>
                <a:gridCol w="1019175">
                  <a:extLst>
                    <a:ext uri="{9D8B030D-6E8A-4147-A177-3AD203B41FA5}">
                      <a16:colId xmlns:a16="http://schemas.microsoft.com/office/drawing/2014/main" val="20002"/>
                    </a:ext>
                  </a:extLst>
                </a:gridCol>
                <a:gridCol w="1019175">
                  <a:extLst>
                    <a:ext uri="{9D8B030D-6E8A-4147-A177-3AD203B41FA5}">
                      <a16:colId xmlns:a16="http://schemas.microsoft.com/office/drawing/2014/main" val="20003"/>
                    </a:ext>
                  </a:extLst>
                </a:gridCol>
                <a:gridCol w="1019175">
                  <a:extLst>
                    <a:ext uri="{9D8B030D-6E8A-4147-A177-3AD203B41FA5}">
                      <a16:colId xmlns:a16="http://schemas.microsoft.com/office/drawing/2014/main" val="20004"/>
                    </a:ext>
                  </a:extLst>
                </a:gridCol>
                <a:gridCol w="1019175">
                  <a:extLst>
                    <a:ext uri="{9D8B030D-6E8A-4147-A177-3AD203B41FA5}">
                      <a16:colId xmlns:a16="http://schemas.microsoft.com/office/drawing/2014/main" val="20005"/>
                    </a:ext>
                  </a:extLst>
                </a:gridCol>
              </a:tblGrid>
              <a:tr h="0">
                <a:tc rowSpan="2">
                  <a:txBody>
                    <a:bodyPr/>
                    <a:lstStyle/>
                    <a:p>
                      <a:pPr algn="ctr">
                        <a:lnSpc>
                          <a:spcPct val="150000"/>
                        </a:lnSpc>
                        <a:spcAft>
                          <a:spcPts val="400"/>
                        </a:spcAft>
                      </a:pPr>
                      <a:r>
                        <a:rPr lang="en-GB" sz="1100">
                          <a:effectLst/>
                          <a:latin typeface="Times New Roman" panose="02020603050405020304" pitchFamily="18" charset="0"/>
                          <a:cs typeface="Times New Roman" panose="02020603050405020304" pitchFamily="18" charset="0"/>
                        </a:rPr>
                        <a:t>Input</a:t>
                      </a:r>
                    </a:p>
                    <a:p>
                      <a:pPr algn="ctr">
                        <a:lnSpc>
                          <a:spcPct val="150000"/>
                        </a:lnSpc>
                        <a:spcAft>
                          <a:spcPts val="400"/>
                        </a:spcAft>
                      </a:pPr>
                      <a:r>
                        <a:rPr lang="en-GB" sz="1100">
                          <a:effectLst/>
                          <a:latin typeface="Times New Roman" panose="02020603050405020304" pitchFamily="18" charset="0"/>
                          <a:cs typeface="Times New Roman" panose="02020603050405020304" pitchFamily="18" charset="0"/>
                        </a:rPr>
                        <a:t>Variables</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gridSpan="5">
                  <a:txBody>
                    <a:bodyPr/>
                    <a:lstStyle/>
                    <a:p>
                      <a:pPr algn="ctr">
                        <a:lnSpc>
                          <a:spcPct val="150000"/>
                        </a:lnSpc>
                        <a:spcAft>
                          <a:spcPts val="400"/>
                        </a:spcAft>
                      </a:pPr>
                      <a:r>
                        <a:rPr lang="en-GB" sz="1100" dirty="0">
                          <a:effectLst/>
                          <a:latin typeface="Times New Roman" panose="02020603050405020304" pitchFamily="18" charset="0"/>
                          <a:cs typeface="Times New Roman" panose="02020603050405020304" pitchFamily="18" charset="0"/>
                        </a:rPr>
                        <a:t>R</a:t>
                      </a:r>
                      <a:r>
                        <a:rPr lang="en-GB" sz="1100" baseline="30000" dirty="0">
                          <a:effectLst/>
                          <a:latin typeface="Times New Roman" panose="02020603050405020304" pitchFamily="18" charset="0"/>
                          <a:cs typeface="Times New Roman" panose="02020603050405020304" pitchFamily="18" charset="0"/>
                        </a:rPr>
                        <a:t>2 </a:t>
                      </a:r>
                      <a:r>
                        <a:rPr lang="en-GB" sz="1100" dirty="0">
                          <a:effectLst/>
                          <a:latin typeface="Times New Roman" panose="02020603050405020304" pitchFamily="18" charset="0"/>
                          <a:cs typeface="Times New Roman" panose="02020603050405020304" pitchFamily="18" charset="0"/>
                        </a:rPr>
                        <a:t>/ MAPE (%)</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0">
                <a:tc vMerge="1">
                  <a:txBody>
                    <a:bodyPr/>
                    <a:lstStyle/>
                    <a:p>
                      <a:endParaRPr lang="en-US"/>
                    </a:p>
                  </a:txBody>
                  <a:tcPr/>
                </a:tc>
                <a:tc>
                  <a:txBody>
                    <a:bodyPr/>
                    <a:lstStyle/>
                    <a:p>
                      <a:pPr algn="just">
                        <a:lnSpc>
                          <a:spcPct val="150000"/>
                        </a:lnSpc>
                        <a:spcAft>
                          <a:spcPts val="800"/>
                        </a:spcAft>
                      </a:pPr>
                      <a:r>
                        <a:rPr lang="en-GB" sz="1100">
                          <a:effectLst/>
                          <a:latin typeface="Times New Roman" panose="02020603050405020304" pitchFamily="18" charset="0"/>
                          <a:cs typeface="Times New Roman" panose="02020603050405020304" pitchFamily="18" charset="0"/>
                        </a:rPr>
                        <a:t>1</a:t>
                      </a:r>
                      <a:r>
                        <a:rPr lang="en-GB" sz="1100" baseline="30000">
                          <a:effectLst/>
                          <a:latin typeface="Times New Roman" panose="02020603050405020304" pitchFamily="18" charset="0"/>
                          <a:cs typeface="Times New Roman" panose="02020603050405020304" pitchFamily="18" charset="0"/>
                        </a:rPr>
                        <a:t>st</a:t>
                      </a:r>
                      <a:r>
                        <a:rPr lang="en-GB" sz="1100">
                          <a:effectLst/>
                          <a:latin typeface="Times New Roman" panose="02020603050405020304" pitchFamily="18" charset="0"/>
                          <a:cs typeface="Times New Roman" panose="02020603050405020304" pitchFamily="18" charset="0"/>
                        </a:rPr>
                        <a:t> May.</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latin typeface="Times New Roman" panose="02020603050405020304" pitchFamily="18" charset="0"/>
                          <a:cs typeface="Times New Roman" panose="02020603050405020304" pitchFamily="18" charset="0"/>
                        </a:rPr>
                        <a:t>1</a:t>
                      </a:r>
                      <a:r>
                        <a:rPr lang="en-GB" sz="1100" baseline="30000">
                          <a:effectLst/>
                          <a:latin typeface="Times New Roman" panose="02020603050405020304" pitchFamily="18" charset="0"/>
                          <a:cs typeface="Times New Roman" panose="02020603050405020304" pitchFamily="18" charset="0"/>
                        </a:rPr>
                        <a:t>st</a:t>
                      </a:r>
                      <a:r>
                        <a:rPr lang="en-GB" sz="1100">
                          <a:effectLst/>
                          <a:latin typeface="Times New Roman" panose="02020603050405020304" pitchFamily="18" charset="0"/>
                          <a:cs typeface="Times New Roman" panose="02020603050405020304" pitchFamily="18" charset="0"/>
                        </a:rPr>
                        <a:t> Jun.</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latin typeface="Times New Roman" panose="02020603050405020304" pitchFamily="18" charset="0"/>
                          <a:cs typeface="Times New Roman" panose="02020603050405020304" pitchFamily="18" charset="0"/>
                        </a:rPr>
                        <a:t>1</a:t>
                      </a:r>
                      <a:r>
                        <a:rPr lang="en-GB" sz="1100" baseline="30000">
                          <a:effectLst/>
                          <a:latin typeface="Times New Roman" panose="02020603050405020304" pitchFamily="18" charset="0"/>
                          <a:cs typeface="Times New Roman" panose="02020603050405020304" pitchFamily="18" charset="0"/>
                        </a:rPr>
                        <a:t>st</a:t>
                      </a:r>
                      <a:r>
                        <a:rPr lang="en-GB" sz="1100">
                          <a:effectLst/>
                          <a:latin typeface="Times New Roman" panose="02020603050405020304" pitchFamily="18" charset="0"/>
                          <a:cs typeface="Times New Roman" panose="02020603050405020304" pitchFamily="18" charset="0"/>
                        </a:rPr>
                        <a:t> Jul.</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latin typeface="Times New Roman" panose="02020603050405020304" pitchFamily="18" charset="0"/>
                          <a:cs typeface="Times New Roman" panose="02020603050405020304" pitchFamily="18" charset="0"/>
                        </a:rPr>
                        <a:t>1</a:t>
                      </a:r>
                      <a:r>
                        <a:rPr lang="en-GB" sz="1100" baseline="30000">
                          <a:effectLst/>
                          <a:latin typeface="Times New Roman" panose="02020603050405020304" pitchFamily="18" charset="0"/>
                          <a:cs typeface="Times New Roman" panose="02020603050405020304" pitchFamily="18" charset="0"/>
                        </a:rPr>
                        <a:t>st</a:t>
                      </a:r>
                      <a:r>
                        <a:rPr lang="en-GB" sz="1100">
                          <a:effectLst/>
                          <a:latin typeface="Times New Roman" panose="02020603050405020304" pitchFamily="18" charset="0"/>
                          <a:cs typeface="Times New Roman" panose="02020603050405020304" pitchFamily="18" charset="0"/>
                        </a:rPr>
                        <a:t> Aug.</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latin typeface="Times New Roman" panose="02020603050405020304" pitchFamily="18" charset="0"/>
                          <a:cs typeface="Times New Roman" panose="02020603050405020304" pitchFamily="18" charset="0"/>
                        </a:rPr>
                        <a:t>1</a:t>
                      </a:r>
                      <a:r>
                        <a:rPr lang="en-GB" sz="1100" baseline="30000">
                          <a:effectLst/>
                          <a:latin typeface="Times New Roman" panose="02020603050405020304" pitchFamily="18" charset="0"/>
                          <a:cs typeface="Times New Roman" panose="02020603050405020304" pitchFamily="18" charset="0"/>
                        </a:rPr>
                        <a:t>st</a:t>
                      </a:r>
                      <a:r>
                        <a:rPr lang="en-GB" sz="1100">
                          <a:effectLst/>
                          <a:latin typeface="Times New Roman" panose="02020603050405020304" pitchFamily="18" charset="0"/>
                          <a:cs typeface="Times New Roman" panose="02020603050405020304" pitchFamily="18" charset="0"/>
                        </a:rPr>
                        <a:t> Sep.</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0">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Hour</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85.55/ 1.46</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86.03/ 1.40</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97.46/ 2.63</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78.04/ 1.00</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90.69/ 1.11</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Hour + Month</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91.00/ 0.44</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86.14/ 0.40</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97.52/ 2.00</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84.32/ 0.70</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93.69/ 2.60</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Hour + Month + Humidity</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91.89/ 0.52</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87.81/ 0.70</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93.18/ 0.90</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84.85/ 1.00</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94.16/ 0.71</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0">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Hour + Month + Humidity + Temperature</a:t>
                      </a:r>
                      <a:endParaRPr lang="en-GB" sz="1100" b="1"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95.35/ 0.30</a:t>
                      </a:r>
                      <a:endParaRPr lang="en-GB" sz="1100" b="1"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88.65/ 0.31</a:t>
                      </a:r>
                      <a:endParaRPr lang="en-GB" sz="1100" b="1"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93.16/ 0.78</a:t>
                      </a:r>
                      <a:endParaRPr lang="en-GB" sz="1100" b="1"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85.63/ 0.80</a:t>
                      </a:r>
                      <a:endParaRPr lang="en-GB" sz="1100" b="1"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94.45/ 0.10</a:t>
                      </a:r>
                      <a:endParaRPr lang="en-GB" sz="1100" b="1"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
        <p:nvSpPr>
          <p:cNvPr id="11" name="文本框 2">
            <a:extLst>
              <a:ext uri="{FF2B5EF4-FFF2-40B4-BE49-F238E27FC236}">
                <a16:creationId xmlns:a16="http://schemas.microsoft.com/office/drawing/2014/main" id="{076CEA92-DB82-46AD-8658-6E73262407D6}"/>
              </a:ext>
            </a:extLst>
          </p:cNvPr>
          <p:cNvSpPr txBox="1"/>
          <p:nvPr/>
        </p:nvSpPr>
        <p:spPr>
          <a:xfrm>
            <a:off x="0" y="838858"/>
            <a:ext cx="6021288" cy="376834"/>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GB" altLang="zh-CN" sz="1400" b="1" dirty="0">
                <a:latin typeface="Times New Roman" panose="02020603050405020304" pitchFamily="18" charset="0"/>
                <a:cs typeface="Times New Roman" panose="02020603050405020304" pitchFamily="18" charset="0"/>
              </a:rPr>
              <a:t>Comparison of the different input variables based on the FNN model</a:t>
            </a:r>
            <a:endParaRPr lang="en-US" altLang="zh-CN" sz="14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2"/>
          <p:cNvSpPr txBox="1"/>
          <p:nvPr/>
        </p:nvSpPr>
        <p:spPr>
          <a:xfrm>
            <a:off x="-35484" y="787958"/>
            <a:ext cx="7173417" cy="376834"/>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altLang="zh-CN" sz="1400" b="1" dirty="0">
                <a:latin typeface="Times New Roman" panose="02020603050405020304" pitchFamily="18" charset="0"/>
                <a:cs typeface="Times New Roman" panose="02020603050405020304" pitchFamily="18" charset="0"/>
              </a:rPr>
              <a:t>Test results obtained by FNN and </a:t>
            </a:r>
            <a:r>
              <a:rPr lang="en-GB" altLang="zh-CN" sz="1400" b="1" dirty="0">
                <a:latin typeface="Times New Roman" panose="02020603050405020304" pitchFamily="18" charset="0"/>
                <a:cs typeface="Times New Roman" panose="02020603050405020304" pitchFamily="18" charset="0"/>
              </a:rPr>
              <a:t>the least square support vector regression (LSSVR)</a:t>
            </a:r>
            <a:endParaRPr lang="en-US" altLang="zh-CN" sz="1400" b="1" dirty="0">
              <a:latin typeface="Times New Roman" panose="02020603050405020304" pitchFamily="18" charset="0"/>
              <a:cs typeface="Times New Roman" panose="02020603050405020304" pitchFamily="18" charset="0"/>
            </a:endParaRPr>
          </a:p>
        </p:txBody>
      </p:sp>
      <p:sp>
        <p:nvSpPr>
          <p:cNvPr id="9" name="TextBox 1">
            <a:extLst>
              <a:ext uri="{FF2B5EF4-FFF2-40B4-BE49-F238E27FC236}">
                <a16:creationId xmlns:a16="http://schemas.microsoft.com/office/drawing/2014/main" id="{0C379338-FEB3-48A3-84FC-08AA2A7E1083}"/>
              </a:ext>
            </a:extLst>
          </p:cNvPr>
          <p:cNvSpPr txBox="1">
            <a:spLocks noChangeArrowheads="1"/>
          </p:cNvSpPr>
          <p:nvPr/>
        </p:nvSpPr>
        <p:spPr bwMode="auto">
          <a:xfrm>
            <a:off x="146666" y="150460"/>
            <a:ext cx="32823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sz="2400" dirty="0">
                <a:solidFill>
                  <a:schemeClr val="bg1"/>
                </a:solidFill>
                <a:latin typeface="Times New Roman" panose="02020603050405020304" pitchFamily="18" charset="0"/>
                <a:cs typeface="Times New Roman" panose="02020603050405020304" pitchFamily="18" charset="0"/>
              </a:rPr>
              <a:t>Results and discussion</a:t>
            </a:r>
          </a:p>
        </p:txBody>
      </p:sp>
      <p:pic>
        <p:nvPicPr>
          <p:cNvPr id="4098" name="Picture 2">
            <a:extLst>
              <a:ext uri="{FF2B5EF4-FFF2-40B4-BE49-F238E27FC236}">
                <a16:creationId xmlns:a16="http://schemas.microsoft.com/office/drawing/2014/main" id="{3F078962-234C-4ED4-B083-1B261B8A065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6572"/>
          <a:stretch/>
        </p:blipFill>
        <p:spPr bwMode="auto">
          <a:xfrm>
            <a:off x="2276048" y="2982846"/>
            <a:ext cx="2323932" cy="1991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a:extLst>
              <a:ext uri="{FF2B5EF4-FFF2-40B4-BE49-F238E27FC236}">
                <a16:creationId xmlns:a16="http://schemas.microsoft.com/office/drawing/2014/main" id="{13084A15-9893-42FD-AEAF-63B0276021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666" y="1164792"/>
            <a:ext cx="2510118" cy="1991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a:extLst>
              <a:ext uri="{FF2B5EF4-FFF2-40B4-BE49-F238E27FC236}">
                <a16:creationId xmlns:a16="http://schemas.microsoft.com/office/drawing/2014/main" id="{06E99276-CD76-4220-99D1-E0F45E1EA9F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38070" y="1136110"/>
            <a:ext cx="2537402" cy="1991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6666" y="3279159"/>
            <a:ext cx="3888431" cy="315856"/>
          </a:xfrm>
          <a:prstGeom prst="rect">
            <a:avLst/>
          </a:prstGeom>
        </p:spPr>
        <p:txBody>
          <a:bodyPr wrap="square">
            <a:spAutoFit/>
          </a:bodyPr>
          <a:lstStyle/>
          <a:p>
            <a:pPr>
              <a:lnSpc>
                <a:spcPct val="150000"/>
              </a:lnSpc>
              <a:spcBef>
                <a:spcPts val="800"/>
              </a:spcBef>
              <a:spcAft>
                <a:spcPts val="400"/>
              </a:spcAft>
            </a:pPr>
            <a:r>
              <a:rPr lang="en-GB" sz="1100" b="1" dirty="0">
                <a:latin typeface="Times New Roman" panose="02020603050405020304" pitchFamily="18" charset="0"/>
                <a:ea typeface="宋体" panose="02010600030101010101" pitchFamily="2" charset="-122"/>
              </a:rPr>
              <a:t>Performance evaluation of the LSSVR and FNN model</a:t>
            </a:r>
            <a:endParaRPr lang="en-GB" sz="1100" b="1" dirty="0">
              <a:effectLst/>
              <a:latin typeface="Times New Roman" panose="02020603050405020304" pitchFamily="18" charset="0"/>
              <a:ea typeface="宋体" panose="02010600030101010101" pitchFamily="2" charset="-122"/>
            </a:endParaRPr>
          </a:p>
        </p:txBody>
      </p:sp>
      <p:sp>
        <p:nvSpPr>
          <p:cNvPr id="9" name="TextBox 1">
            <a:extLst>
              <a:ext uri="{FF2B5EF4-FFF2-40B4-BE49-F238E27FC236}">
                <a16:creationId xmlns:a16="http://schemas.microsoft.com/office/drawing/2014/main" id="{82053829-F280-437E-A327-12E52F6DA529}"/>
              </a:ext>
            </a:extLst>
          </p:cNvPr>
          <p:cNvSpPr txBox="1">
            <a:spLocks noChangeArrowheads="1"/>
          </p:cNvSpPr>
          <p:nvPr/>
        </p:nvSpPr>
        <p:spPr bwMode="auto">
          <a:xfrm>
            <a:off x="146666" y="150460"/>
            <a:ext cx="32823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sz="2400" dirty="0">
                <a:solidFill>
                  <a:schemeClr val="bg1"/>
                </a:solidFill>
                <a:latin typeface="Times New Roman" panose="02020603050405020304" pitchFamily="18" charset="0"/>
                <a:cs typeface="Times New Roman" panose="02020603050405020304" pitchFamily="18" charset="0"/>
              </a:rPr>
              <a:t>Results and discussion</a:t>
            </a:r>
          </a:p>
        </p:txBody>
      </p:sp>
      <mc:AlternateContent xmlns:mc="http://schemas.openxmlformats.org/markup-compatibility/2006" xmlns:a14="http://schemas.microsoft.com/office/drawing/2010/main">
        <mc:Choice Requires="a14">
          <p:graphicFrame>
            <p:nvGraphicFramePr>
              <p:cNvPr id="2" name="Table 1">
                <a:extLst>
                  <a:ext uri="{FF2B5EF4-FFF2-40B4-BE49-F238E27FC236}">
                    <a16:creationId xmlns:a16="http://schemas.microsoft.com/office/drawing/2014/main" id="{1F4E6B75-6F83-4480-83F3-68401E3A3356}"/>
                  </a:ext>
                </a:extLst>
              </p:cNvPr>
              <p:cNvGraphicFramePr>
                <a:graphicFrameLocks noGrp="1"/>
              </p:cNvGraphicFramePr>
              <p:nvPr>
                <p:extLst>
                  <p:ext uri="{D42A27DB-BD31-4B8C-83A1-F6EECF244321}">
                    <p14:modId xmlns:p14="http://schemas.microsoft.com/office/powerpoint/2010/main" val="4059753231"/>
                  </p:ext>
                </p:extLst>
              </p:nvPr>
            </p:nvGraphicFramePr>
            <p:xfrm>
              <a:off x="198884" y="3717427"/>
              <a:ext cx="6172200" cy="729742"/>
            </p:xfrm>
            <a:graphic>
              <a:graphicData uri="http://schemas.openxmlformats.org/drawingml/2006/table">
                <a:tbl>
                  <a:tblPr firstRow="1" firstCol="1" bandRow="1">
                    <a:tableStyleId>{FABFCF23-3B69-468F-B69F-88F6DE6A72F2}</a:tableStyleId>
                  </a:tblPr>
                  <a:tblGrid>
                    <a:gridCol w="1028700">
                      <a:extLst>
                        <a:ext uri="{9D8B030D-6E8A-4147-A177-3AD203B41FA5}">
                          <a16:colId xmlns:a16="http://schemas.microsoft.com/office/drawing/2014/main" val="2596512416"/>
                        </a:ext>
                      </a:extLst>
                    </a:gridCol>
                    <a:gridCol w="1028700">
                      <a:extLst>
                        <a:ext uri="{9D8B030D-6E8A-4147-A177-3AD203B41FA5}">
                          <a16:colId xmlns:a16="http://schemas.microsoft.com/office/drawing/2014/main" val="4082658153"/>
                        </a:ext>
                      </a:extLst>
                    </a:gridCol>
                    <a:gridCol w="1028700">
                      <a:extLst>
                        <a:ext uri="{9D8B030D-6E8A-4147-A177-3AD203B41FA5}">
                          <a16:colId xmlns:a16="http://schemas.microsoft.com/office/drawing/2014/main" val="3852885544"/>
                        </a:ext>
                      </a:extLst>
                    </a:gridCol>
                    <a:gridCol w="1028700">
                      <a:extLst>
                        <a:ext uri="{9D8B030D-6E8A-4147-A177-3AD203B41FA5}">
                          <a16:colId xmlns:a16="http://schemas.microsoft.com/office/drawing/2014/main" val="3758087168"/>
                        </a:ext>
                      </a:extLst>
                    </a:gridCol>
                    <a:gridCol w="1028700">
                      <a:extLst>
                        <a:ext uri="{9D8B030D-6E8A-4147-A177-3AD203B41FA5}">
                          <a16:colId xmlns:a16="http://schemas.microsoft.com/office/drawing/2014/main" val="3513643962"/>
                        </a:ext>
                      </a:extLst>
                    </a:gridCol>
                    <a:gridCol w="1028700">
                      <a:extLst>
                        <a:ext uri="{9D8B030D-6E8A-4147-A177-3AD203B41FA5}">
                          <a16:colId xmlns:a16="http://schemas.microsoft.com/office/drawing/2014/main" val="759327389"/>
                        </a:ext>
                      </a:extLst>
                    </a:gridCol>
                  </a:tblGrid>
                  <a:tr h="0">
                    <a:tc rowSpan="2">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Model</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gridSpan="5">
                      <a:txBody>
                        <a:bodyPr/>
                        <a:lstStyle/>
                        <a:p>
                          <a:pPr algn="ctr">
                            <a:lnSpc>
                              <a:spcPct val="107000"/>
                            </a:lnSpc>
                            <a:spcAft>
                              <a:spcPts val="0"/>
                            </a:spcAft>
                          </a:pPr>
                          <a14:m>
                            <m:oMath xmlns:m="http://schemas.openxmlformats.org/officeDocument/2006/math">
                              <m:sSup>
                                <m:sSupPr>
                                  <m:ctrlPr>
                                    <a:rPr lang="en-GB" sz="1200" i="1">
                                      <a:effectLst/>
                                      <a:latin typeface="Cambria Math" panose="02040503050406030204" pitchFamily="18" charset="0"/>
                                    </a:rPr>
                                  </m:ctrlPr>
                                </m:sSupPr>
                                <m:e>
                                  <m:r>
                                    <a:rPr lang="en-GB" sz="1200">
                                      <a:effectLst/>
                                      <a:latin typeface="Cambria Math" panose="02040503050406030204" pitchFamily="18" charset="0"/>
                                    </a:rPr>
                                    <m:t>𝑅</m:t>
                                  </m:r>
                                </m:e>
                                <m:sup>
                                  <m:r>
                                    <a:rPr lang="en-GB" sz="1200">
                                      <a:effectLst/>
                                      <a:latin typeface="Cambria Math" panose="02040503050406030204" pitchFamily="18" charset="0"/>
                                    </a:rPr>
                                    <m:t>2</m:t>
                                  </m:r>
                                </m:sup>
                              </m:sSup>
                              <m:r>
                                <a:rPr lang="en-GB" sz="1200">
                                  <a:effectLst/>
                                  <a:latin typeface="Cambria Math" panose="02040503050406030204" pitchFamily="18" charset="0"/>
                                </a:rPr>
                                <m:t>/</m:t>
                              </m:r>
                              <m:r>
                                <m:rPr>
                                  <m:sty m:val="p"/>
                                </m:rPr>
                                <a:rPr lang="en-GB" sz="1200">
                                  <a:effectLst/>
                                  <a:latin typeface="Cambria Math" panose="02040503050406030204" pitchFamily="18" charset="0"/>
                                </a:rPr>
                                <m:t>MAPE</m:t>
                              </m:r>
                            </m:oMath>
                          </a14:m>
                          <a:r>
                            <a:rPr lang="en-GB" sz="1200">
                              <a:effectLst/>
                              <a:latin typeface="Times New Roman" panose="02020603050405020304" pitchFamily="18" charset="0"/>
                              <a:cs typeface="Times New Roman" panose="02020603050405020304" pitchFamily="18" charset="0"/>
                            </a:rPr>
                            <a:t> (%)</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23683206"/>
                      </a:ext>
                    </a:extLst>
                  </a:tr>
                  <a:tr h="0">
                    <a:tc vMerge="1">
                      <a:txBody>
                        <a:bodyPr/>
                        <a:lstStyle/>
                        <a:p>
                          <a:endParaRPr lang="en-GB"/>
                        </a:p>
                      </a:txBody>
                      <a:tcPr/>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1</a:t>
                          </a:r>
                          <a:r>
                            <a:rPr lang="en-GB" sz="1200" baseline="30000">
                              <a:effectLst/>
                              <a:latin typeface="Times New Roman" panose="02020603050405020304" pitchFamily="18" charset="0"/>
                              <a:cs typeface="Times New Roman" panose="02020603050405020304" pitchFamily="18" charset="0"/>
                            </a:rPr>
                            <a:t>st </a:t>
                          </a:r>
                          <a:r>
                            <a:rPr lang="en-GB" sz="1200">
                              <a:effectLst/>
                              <a:latin typeface="Times New Roman" panose="02020603050405020304" pitchFamily="18" charset="0"/>
                              <a:cs typeface="Times New Roman" panose="02020603050405020304" pitchFamily="18" charset="0"/>
                            </a:rPr>
                            <a:t>May.</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1</a:t>
                          </a:r>
                          <a:r>
                            <a:rPr lang="en-GB" sz="1200" baseline="30000">
                              <a:effectLst/>
                              <a:latin typeface="Times New Roman" panose="02020603050405020304" pitchFamily="18" charset="0"/>
                              <a:cs typeface="Times New Roman" panose="02020603050405020304" pitchFamily="18" charset="0"/>
                            </a:rPr>
                            <a:t>st</a:t>
                          </a:r>
                          <a:r>
                            <a:rPr lang="en-GB" sz="1200">
                              <a:effectLst/>
                              <a:latin typeface="Times New Roman" panose="02020603050405020304" pitchFamily="18" charset="0"/>
                              <a:cs typeface="Times New Roman" panose="02020603050405020304" pitchFamily="18" charset="0"/>
                            </a:rPr>
                            <a:t> Jun.</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1</a:t>
                          </a:r>
                          <a:r>
                            <a:rPr lang="en-GB" sz="1200" baseline="30000">
                              <a:effectLst/>
                              <a:latin typeface="Times New Roman" panose="02020603050405020304" pitchFamily="18" charset="0"/>
                              <a:cs typeface="Times New Roman" panose="02020603050405020304" pitchFamily="18" charset="0"/>
                            </a:rPr>
                            <a:t>st </a:t>
                          </a:r>
                          <a:r>
                            <a:rPr lang="en-GB" sz="1200">
                              <a:effectLst/>
                              <a:latin typeface="Times New Roman" panose="02020603050405020304" pitchFamily="18" charset="0"/>
                              <a:cs typeface="Times New Roman" panose="02020603050405020304" pitchFamily="18" charset="0"/>
                            </a:rPr>
                            <a:t>Jul.</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1</a:t>
                          </a:r>
                          <a:r>
                            <a:rPr lang="en-GB" sz="1200" baseline="30000">
                              <a:effectLst/>
                              <a:latin typeface="Times New Roman" panose="02020603050405020304" pitchFamily="18" charset="0"/>
                              <a:cs typeface="Times New Roman" panose="02020603050405020304" pitchFamily="18" charset="0"/>
                            </a:rPr>
                            <a:t>st </a:t>
                          </a:r>
                          <a:r>
                            <a:rPr lang="en-GB" sz="1200">
                              <a:effectLst/>
                              <a:latin typeface="Times New Roman" panose="02020603050405020304" pitchFamily="18" charset="0"/>
                              <a:cs typeface="Times New Roman" panose="02020603050405020304" pitchFamily="18" charset="0"/>
                            </a:rPr>
                            <a:t>Aug.</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1</a:t>
                          </a:r>
                          <a:r>
                            <a:rPr lang="en-GB" sz="1200" baseline="30000">
                              <a:effectLst/>
                              <a:latin typeface="Times New Roman" panose="02020603050405020304" pitchFamily="18" charset="0"/>
                              <a:cs typeface="Times New Roman" panose="02020603050405020304" pitchFamily="18" charset="0"/>
                            </a:rPr>
                            <a:t>st </a:t>
                          </a:r>
                          <a:r>
                            <a:rPr lang="en-GB" sz="1200">
                              <a:effectLst/>
                              <a:latin typeface="Times New Roman" panose="02020603050405020304" pitchFamily="18" charset="0"/>
                              <a:cs typeface="Times New Roman" panose="02020603050405020304" pitchFamily="18" charset="0"/>
                            </a:rPr>
                            <a:t>Sep.</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346173942"/>
                      </a:ext>
                    </a:extLst>
                  </a:tr>
                  <a:tr h="0">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LSSVR</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82.08/ 0.32</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83.53/ 0.59</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89.51/ 0.63</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82.74/ 0.87</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87.70/ 0.44</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781213570"/>
                      </a:ext>
                    </a:extLst>
                  </a:tr>
                  <a:tr h="0">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FNN</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95.35/ 0.30</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88.65/ 0.31</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93.16/ 0.78</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85.63/ 0.80</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dirty="0">
                              <a:effectLst/>
                              <a:latin typeface="Times New Roman" panose="02020603050405020304" pitchFamily="18" charset="0"/>
                              <a:cs typeface="Times New Roman" panose="02020603050405020304" pitchFamily="18" charset="0"/>
                            </a:rPr>
                            <a:t>94.45/ 0.10</a:t>
                          </a:r>
                          <a:endParaRPr lang="en-GB" sz="12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877253138"/>
                      </a:ext>
                    </a:extLst>
                  </a:tr>
                </a:tbl>
              </a:graphicData>
            </a:graphic>
          </p:graphicFrame>
        </mc:Choice>
        <mc:Fallback xmlns="">
          <p:graphicFrame>
            <p:nvGraphicFramePr>
              <p:cNvPr id="2" name="Table 1">
                <a:extLst>
                  <a:ext uri="{FF2B5EF4-FFF2-40B4-BE49-F238E27FC236}">
                    <a16:creationId xmlns:a16="http://schemas.microsoft.com/office/drawing/2014/main" id="{1F4E6B75-6F83-4480-83F3-68401E3A3356}"/>
                  </a:ext>
                </a:extLst>
              </p:cNvPr>
              <p:cNvGraphicFramePr>
                <a:graphicFrameLocks noGrp="1"/>
              </p:cNvGraphicFramePr>
              <p:nvPr>
                <p:extLst>
                  <p:ext uri="{D42A27DB-BD31-4B8C-83A1-F6EECF244321}">
                    <p14:modId xmlns:p14="http://schemas.microsoft.com/office/powerpoint/2010/main" val="4059753231"/>
                  </p:ext>
                </p:extLst>
              </p:nvPr>
            </p:nvGraphicFramePr>
            <p:xfrm>
              <a:off x="198884" y="3717427"/>
              <a:ext cx="6172200" cy="732981"/>
            </p:xfrm>
            <a:graphic>
              <a:graphicData uri="http://schemas.openxmlformats.org/drawingml/2006/table">
                <a:tbl>
                  <a:tblPr firstRow="1" firstCol="1" bandRow="1">
                    <a:tableStyleId>{FABFCF23-3B69-468F-B69F-88F6DE6A72F2}</a:tableStyleId>
                  </a:tblPr>
                  <a:tblGrid>
                    <a:gridCol w="1028700">
                      <a:extLst>
                        <a:ext uri="{9D8B030D-6E8A-4147-A177-3AD203B41FA5}">
                          <a16:colId xmlns:a16="http://schemas.microsoft.com/office/drawing/2014/main" val="2596512416"/>
                        </a:ext>
                      </a:extLst>
                    </a:gridCol>
                    <a:gridCol w="1028700">
                      <a:extLst>
                        <a:ext uri="{9D8B030D-6E8A-4147-A177-3AD203B41FA5}">
                          <a16:colId xmlns:a16="http://schemas.microsoft.com/office/drawing/2014/main" val="4082658153"/>
                        </a:ext>
                      </a:extLst>
                    </a:gridCol>
                    <a:gridCol w="1028700">
                      <a:extLst>
                        <a:ext uri="{9D8B030D-6E8A-4147-A177-3AD203B41FA5}">
                          <a16:colId xmlns:a16="http://schemas.microsoft.com/office/drawing/2014/main" val="3852885544"/>
                        </a:ext>
                      </a:extLst>
                    </a:gridCol>
                    <a:gridCol w="1028700">
                      <a:extLst>
                        <a:ext uri="{9D8B030D-6E8A-4147-A177-3AD203B41FA5}">
                          <a16:colId xmlns:a16="http://schemas.microsoft.com/office/drawing/2014/main" val="3758087168"/>
                        </a:ext>
                      </a:extLst>
                    </a:gridCol>
                    <a:gridCol w="1028700">
                      <a:extLst>
                        <a:ext uri="{9D8B030D-6E8A-4147-A177-3AD203B41FA5}">
                          <a16:colId xmlns:a16="http://schemas.microsoft.com/office/drawing/2014/main" val="3513643962"/>
                        </a:ext>
                      </a:extLst>
                    </a:gridCol>
                    <a:gridCol w="1028700">
                      <a:extLst>
                        <a:ext uri="{9D8B030D-6E8A-4147-A177-3AD203B41FA5}">
                          <a16:colId xmlns:a16="http://schemas.microsoft.com/office/drawing/2014/main" val="759327389"/>
                        </a:ext>
                      </a:extLst>
                    </a:gridCol>
                  </a:tblGrid>
                  <a:tr h="185484">
                    <a:tc rowSpan="2">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Model</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gridSpan="5">
                      <a:txBody>
                        <a:bodyPr/>
                        <a:lstStyle/>
                        <a:p>
                          <a:endParaRPr lang="en-US"/>
                        </a:p>
                      </a:txBody>
                      <a:tcPr marL="68580" marR="68580" marT="0" marB="0">
                        <a:blipFill>
                          <a:blip r:embed="rId5"/>
                          <a:stretch>
                            <a:fillRect l="-20118" t="-22581" r="-237" b="-341935"/>
                          </a:stretch>
                        </a:blip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23683206"/>
                      </a:ext>
                    </a:extLst>
                  </a:tr>
                  <a:tr h="182499">
                    <a:tc vMerge="1">
                      <a:txBody>
                        <a:bodyPr/>
                        <a:lstStyle/>
                        <a:p>
                          <a:endParaRPr lang="en-GB"/>
                        </a:p>
                      </a:txBody>
                      <a:tcPr/>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1</a:t>
                          </a:r>
                          <a:r>
                            <a:rPr lang="en-GB" sz="1200" baseline="30000">
                              <a:effectLst/>
                              <a:latin typeface="Times New Roman" panose="02020603050405020304" pitchFamily="18" charset="0"/>
                              <a:cs typeface="Times New Roman" panose="02020603050405020304" pitchFamily="18" charset="0"/>
                            </a:rPr>
                            <a:t>st </a:t>
                          </a:r>
                          <a:r>
                            <a:rPr lang="en-GB" sz="1200">
                              <a:effectLst/>
                              <a:latin typeface="Times New Roman" panose="02020603050405020304" pitchFamily="18" charset="0"/>
                              <a:cs typeface="Times New Roman" panose="02020603050405020304" pitchFamily="18" charset="0"/>
                            </a:rPr>
                            <a:t>May.</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1</a:t>
                          </a:r>
                          <a:r>
                            <a:rPr lang="en-GB" sz="1200" baseline="30000">
                              <a:effectLst/>
                              <a:latin typeface="Times New Roman" panose="02020603050405020304" pitchFamily="18" charset="0"/>
                              <a:cs typeface="Times New Roman" panose="02020603050405020304" pitchFamily="18" charset="0"/>
                            </a:rPr>
                            <a:t>st</a:t>
                          </a:r>
                          <a:r>
                            <a:rPr lang="en-GB" sz="1200">
                              <a:effectLst/>
                              <a:latin typeface="Times New Roman" panose="02020603050405020304" pitchFamily="18" charset="0"/>
                              <a:cs typeface="Times New Roman" panose="02020603050405020304" pitchFamily="18" charset="0"/>
                            </a:rPr>
                            <a:t> Jun.</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1</a:t>
                          </a:r>
                          <a:r>
                            <a:rPr lang="en-GB" sz="1200" baseline="30000">
                              <a:effectLst/>
                              <a:latin typeface="Times New Roman" panose="02020603050405020304" pitchFamily="18" charset="0"/>
                              <a:cs typeface="Times New Roman" panose="02020603050405020304" pitchFamily="18" charset="0"/>
                            </a:rPr>
                            <a:t>st </a:t>
                          </a:r>
                          <a:r>
                            <a:rPr lang="en-GB" sz="1200">
                              <a:effectLst/>
                              <a:latin typeface="Times New Roman" panose="02020603050405020304" pitchFamily="18" charset="0"/>
                              <a:cs typeface="Times New Roman" panose="02020603050405020304" pitchFamily="18" charset="0"/>
                            </a:rPr>
                            <a:t>Jul.</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1</a:t>
                          </a:r>
                          <a:r>
                            <a:rPr lang="en-GB" sz="1200" baseline="30000">
                              <a:effectLst/>
                              <a:latin typeface="Times New Roman" panose="02020603050405020304" pitchFamily="18" charset="0"/>
                              <a:cs typeface="Times New Roman" panose="02020603050405020304" pitchFamily="18" charset="0"/>
                            </a:rPr>
                            <a:t>st </a:t>
                          </a:r>
                          <a:r>
                            <a:rPr lang="en-GB" sz="1200">
                              <a:effectLst/>
                              <a:latin typeface="Times New Roman" panose="02020603050405020304" pitchFamily="18" charset="0"/>
                              <a:cs typeface="Times New Roman" panose="02020603050405020304" pitchFamily="18" charset="0"/>
                            </a:rPr>
                            <a:t>Aug.</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1</a:t>
                          </a:r>
                          <a:r>
                            <a:rPr lang="en-GB" sz="1200" baseline="30000">
                              <a:effectLst/>
                              <a:latin typeface="Times New Roman" panose="02020603050405020304" pitchFamily="18" charset="0"/>
                              <a:cs typeface="Times New Roman" panose="02020603050405020304" pitchFamily="18" charset="0"/>
                            </a:rPr>
                            <a:t>st </a:t>
                          </a:r>
                          <a:r>
                            <a:rPr lang="en-GB" sz="1200">
                              <a:effectLst/>
                              <a:latin typeface="Times New Roman" panose="02020603050405020304" pitchFamily="18" charset="0"/>
                              <a:cs typeface="Times New Roman" panose="02020603050405020304" pitchFamily="18" charset="0"/>
                            </a:rPr>
                            <a:t>Sep.</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346173942"/>
                      </a:ext>
                    </a:extLst>
                  </a:tr>
                  <a:tr h="182499">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LSSVR</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82.08/ 0.32</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83.53/ 0.59</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89.51/ 0.63</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82.74/ 0.87</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87.70/ 0.44</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781213570"/>
                      </a:ext>
                    </a:extLst>
                  </a:tr>
                  <a:tr h="182499">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FNN</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95.35/ 0.30</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88.65/ 0.31</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93.16/ 0.78</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latin typeface="Times New Roman" panose="02020603050405020304" pitchFamily="18" charset="0"/>
                              <a:cs typeface="Times New Roman" panose="02020603050405020304" pitchFamily="18" charset="0"/>
                            </a:rPr>
                            <a:t>85.63/ 0.80</a:t>
                          </a:r>
                          <a:endParaRPr lang="en-GB"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dirty="0">
                              <a:effectLst/>
                              <a:latin typeface="Times New Roman" panose="02020603050405020304" pitchFamily="18" charset="0"/>
                              <a:cs typeface="Times New Roman" panose="02020603050405020304" pitchFamily="18" charset="0"/>
                            </a:rPr>
                            <a:t>94.45/ 0.10</a:t>
                          </a:r>
                          <a:endParaRPr lang="en-GB" sz="12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877253138"/>
                      </a:ext>
                    </a:extLst>
                  </a:tr>
                </a:tbl>
              </a:graphicData>
            </a:graphic>
          </p:graphicFrame>
        </mc:Fallback>
      </mc:AlternateContent>
      <p:pic>
        <p:nvPicPr>
          <p:cNvPr id="3074" name="Picture 2">
            <a:extLst>
              <a:ext uri="{FF2B5EF4-FFF2-40B4-BE49-F238E27FC236}">
                <a16:creationId xmlns:a16="http://schemas.microsoft.com/office/drawing/2014/main" id="{D7ABC5FF-2603-4CDC-AB6A-53BAFFD7A9E0}"/>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4406"/>
          <a:stretch/>
        </p:blipFill>
        <p:spPr bwMode="auto">
          <a:xfrm>
            <a:off x="764704" y="1021179"/>
            <a:ext cx="2398033" cy="2006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a:extLst>
              <a:ext uri="{FF2B5EF4-FFF2-40B4-BE49-F238E27FC236}">
                <a16:creationId xmlns:a16="http://schemas.microsoft.com/office/drawing/2014/main" id="{158D0111-3289-45DF-B8AD-C911DC8164A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03030" y="1027825"/>
            <a:ext cx="2455166" cy="2042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0648" y="1203598"/>
            <a:ext cx="5996066" cy="1823704"/>
          </a:xfrm>
          <a:prstGeom prst="rect">
            <a:avLst/>
          </a:prstGeom>
        </p:spPr>
        <p:txBody>
          <a:bodyPr wrap="square">
            <a:spAutoFit/>
          </a:bodyPr>
          <a:lstStyle/>
          <a:p>
            <a:pPr marL="171450" lvl="0" indent="-171450" algn="just">
              <a:lnSpc>
                <a:spcPct val="150000"/>
              </a:lnSpc>
              <a:spcAft>
                <a:spcPts val="400"/>
              </a:spcAft>
              <a:buFont typeface="Wingdings" panose="05000000000000000000" pitchFamily="2" charset="2"/>
              <a:buChar char="Ø"/>
            </a:pPr>
            <a:r>
              <a:rPr lang="en-GB" sz="1200" dirty="0">
                <a:latin typeface="Times New Roman" panose="02020603050405020304" pitchFamily="18" charset="0"/>
                <a:ea typeface="宋体" panose="02010600030101010101" pitchFamily="2" charset="-122"/>
              </a:rPr>
              <a:t>FNN is an effective tool for nonlinear analysis so that it can be used for input variables selection.</a:t>
            </a:r>
          </a:p>
          <a:p>
            <a:pPr marL="171450" lvl="0" indent="-171450" algn="just">
              <a:lnSpc>
                <a:spcPct val="150000"/>
              </a:lnSpc>
              <a:spcAft>
                <a:spcPts val="400"/>
              </a:spcAft>
              <a:buFont typeface="Wingdings" panose="05000000000000000000" pitchFamily="2" charset="2"/>
              <a:buChar char="Ø"/>
            </a:pPr>
            <a:r>
              <a:rPr lang="en-GB" sz="1200" dirty="0">
                <a:latin typeface="Times New Roman" panose="02020603050405020304" pitchFamily="18" charset="0"/>
                <a:ea typeface="宋体" panose="02010600030101010101" pitchFamily="2" charset="-122"/>
              </a:rPr>
              <a:t>The contribution analysis of individual input variables helps to determine important input features to improve the accuracy of solar </a:t>
            </a:r>
            <a:r>
              <a:rPr lang="en-US" altLang="zh-CN" sz="1200" dirty="0">
                <a:latin typeface="Times New Roman" panose="02020603050405020304" pitchFamily="18" charset="0"/>
                <a:ea typeface="宋体" panose="02010600030101010101" pitchFamily="2" charset="-122"/>
              </a:rPr>
              <a:t>radiation</a:t>
            </a:r>
            <a:r>
              <a:rPr lang="en-GB" sz="1200" dirty="0">
                <a:latin typeface="Times New Roman" panose="02020603050405020304" pitchFamily="18" charset="0"/>
                <a:ea typeface="宋体" panose="02010600030101010101" pitchFamily="2" charset="-122"/>
              </a:rPr>
              <a:t> prediction.</a:t>
            </a:r>
          </a:p>
          <a:p>
            <a:pPr marL="171450" lvl="0" indent="-171450" algn="just">
              <a:lnSpc>
                <a:spcPct val="150000"/>
              </a:lnSpc>
              <a:spcAft>
                <a:spcPts val="400"/>
              </a:spcAft>
              <a:buFont typeface="Wingdings" panose="05000000000000000000" pitchFamily="2" charset="2"/>
              <a:buChar char="Ø"/>
            </a:pPr>
            <a:r>
              <a:rPr lang="en-GB" sz="1200" dirty="0">
                <a:latin typeface="Times New Roman" panose="02020603050405020304" pitchFamily="18" charset="0"/>
                <a:ea typeface="宋体" panose="02010600030101010101" pitchFamily="2" charset="-122"/>
              </a:rPr>
              <a:t>FNN model provides a more reliable short-term solar radiation prediction of Huddersfield than the LSSVR model.</a:t>
            </a:r>
            <a:endParaRPr lang="en-GB" sz="1200" dirty="0">
              <a:effectLst/>
              <a:latin typeface="Times New Roman" panose="02020603050405020304" pitchFamily="18" charset="0"/>
              <a:ea typeface="宋体" panose="02010600030101010101" pitchFamily="2" charset="-122"/>
            </a:endParaRPr>
          </a:p>
        </p:txBody>
      </p:sp>
      <p:sp>
        <p:nvSpPr>
          <p:cNvPr id="7" name="TextBox 1"/>
          <p:cNvSpPr txBox="1">
            <a:spLocks noChangeArrowheads="1"/>
          </p:cNvSpPr>
          <p:nvPr/>
        </p:nvSpPr>
        <p:spPr bwMode="auto">
          <a:xfrm>
            <a:off x="146666" y="150460"/>
            <a:ext cx="32823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sz="2400" dirty="0">
                <a:solidFill>
                  <a:schemeClr val="bg1"/>
                </a:solidFill>
                <a:latin typeface="Times New Roman" panose="02020603050405020304" pitchFamily="18" charset="0"/>
                <a:cs typeface="Times New Roman" panose="02020603050405020304" pitchFamily="18" charset="0"/>
              </a:rPr>
              <a:t>Conclusion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93F076-15F8-4982-B67F-5EDD055C80C8}"/>
              </a:ext>
            </a:extLst>
          </p:cNvPr>
          <p:cNvSpPr txBox="1">
            <a:spLocks noChangeArrowheads="1"/>
          </p:cNvSpPr>
          <p:nvPr/>
        </p:nvSpPr>
        <p:spPr bwMode="auto">
          <a:xfrm>
            <a:off x="548680" y="2340917"/>
            <a:ext cx="57606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zh-CN" sz="2400" i="1" dirty="0">
                <a:latin typeface="Times New Roman" panose="02020603050405020304" pitchFamily="18" charset="0"/>
                <a:cs typeface="Times New Roman" panose="02020603050405020304" pitchFamily="18" charset="0"/>
              </a:rPr>
              <a:t>Thanks for your attention</a:t>
            </a:r>
            <a:endParaRPr lang="zh-CN" altLang="en-US"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3658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5C65DC-3DDA-4F04-97E7-D233B69E8C5E}"/>
              </a:ext>
            </a:extLst>
          </p:cNvPr>
          <p:cNvSpPr txBox="1">
            <a:spLocks noChangeArrowheads="1"/>
          </p:cNvSpPr>
          <p:nvPr/>
        </p:nvSpPr>
        <p:spPr bwMode="auto">
          <a:xfrm>
            <a:off x="146666" y="155888"/>
            <a:ext cx="17701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sz="2400" dirty="0">
                <a:solidFill>
                  <a:schemeClr val="bg1"/>
                </a:solidFill>
                <a:latin typeface="Times New Roman" panose="02020603050405020304" pitchFamily="18" charset="0"/>
                <a:cs typeface="Times New Roman" panose="02020603050405020304" pitchFamily="18" charset="0"/>
              </a:rPr>
              <a:t>Outline</a:t>
            </a:r>
          </a:p>
        </p:txBody>
      </p:sp>
      <p:sp>
        <p:nvSpPr>
          <p:cNvPr id="3" name="TextBox 7">
            <a:extLst>
              <a:ext uri="{FF2B5EF4-FFF2-40B4-BE49-F238E27FC236}">
                <a16:creationId xmlns:a16="http://schemas.microsoft.com/office/drawing/2014/main" id="{F802835B-D8A9-4CD7-BE83-4634567F2D8E}"/>
              </a:ext>
            </a:extLst>
          </p:cNvPr>
          <p:cNvSpPr txBox="1">
            <a:spLocks noChangeArrowheads="1"/>
          </p:cNvSpPr>
          <p:nvPr/>
        </p:nvSpPr>
        <p:spPr bwMode="auto">
          <a:xfrm>
            <a:off x="404664" y="1131590"/>
            <a:ext cx="5415264" cy="279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342900" lvl="1" indent="-342900" eaLnBrk="1" hangingPunct="1">
              <a:lnSpc>
                <a:spcPct val="120000"/>
              </a:lnSpc>
              <a:buFont typeface="Wingdings" panose="05000000000000000000" pitchFamily="2" charset="2"/>
              <a:buChar char="Ø"/>
            </a:pPr>
            <a:r>
              <a:rPr lang="en-GB" sz="2000" b="1" dirty="0">
                <a:latin typeface="Times New Roman" panose="02020603050405020304" pitchFamily="18" charset="0"/>
                <a:cs typeface="Times New Roman" panose="02020603050405020304" pitchFamily="18" charset="0"/>
              </a:rPr>
              <a:t>Introduction</a:t>
            </a:r>
          </a:p>
          <a:p>
            <a:pPr marL="342900" lvl="1" indent="-342900" eaLnBrk="1" hangingPunct="1">
              <a:lnSpc>
                <a:spcPct val="120000"/>
              </a:lnSpc>
              <a:buFont typeface="Wingdings" panose="05000000000000000000" pitchFamily="2" charset="2"/>
              <a:buChar char="Ø"/>
            </a:pPr>
            <a:endParaRPr lang="en-GB" sz="1200" b="1" dirty="0">
              <a:latin typeface="Times New Roman" panose="02020603050405020304" pitchFamily="18" charset="0"/>
              <a:cs typeface="Times New Roman" panose="02020603050405020304" pitchFamily="18" charset="0"/>
            </a:endParaRPr>
          </a:p>
          <a:p>
            <a:pPr marL="342900" lvl="1" indent="-342900" eaLnBrk="1" hangingPunct="1">
              <a:lnSpc>
                <a:spcPct val="120000"/>
              </a:lnSpc>
              <a:buFont typeface="Wingdings" panose="05000000000000000000" pitchFamily="2" charset="2"/>
              <a:buChar char="Ø"/>
            </a:pPr>
            <a:r>
              <a:rPr lang="en-GB" altLang="zh-CN" sz="2000" b="1" dirty="0">
                <a:latin typeface="Times New Roman" panose="02020603050405020304" pitchFamily="18" charset="0"/>
                <a:cs typeface="Times New Roman" panose="02020603050405020304" pitchFamily="18" charset="0"/>
              </a:rPr>
              <a:t>Methodology</a:t>
            </a:r>
          </a:p>
          <a:p>
            <a:pPr marL="0" lvl="1" indent="0" eaLnBrk="1" hangingPunct="1">
              <a:lnSpc>
                <a:spcPct val="120000"/>
              </a:lnSpc>
            </a:pPr>
            <a:endParaRPr lang="en-GB" sz="1200" b="1" dirty="0">
              <a:latin typeface="Times New Roman" panose="02020603050405020304" pitchFamily="18" charset="0"/>
              <a:cs typeface="Times New Roman" panose="02020603050405020304" pitchFamily="18" charset="0"/>
            </a:endParaRPr>
          </a:p>
          <a:p>
            <a:pPr marL="342900" lvl="1" indent="-342900" eaLnBrk="1" hangingPunct="1">
              <a:lnSpc>
                <a:spcPct val="120000"/>
              </a:lnSpc>
              <a:buFont typeface="Wingdings" panose="05000000000000000000" pitchFamily="2" charset="2"/>
              <a:buChar char="Ø"/>
            </a:pPr>
            <a:r>
              <a:rPr lang="en-GB" altLang="zh-CN" sz="2000" b="1" dirty="0">
                <a:latin typeface="Times New Roman" panose="02020603050405020304" pitchFamily="18" charset="0"/>
                <a:cs typeface="Times New Roman" panose="02020603050405020304" pitchFamily="18" charset="0"/>
              </a:rPr>
              <a:t>Feature extraction</a:t>
            </a:r>
          </a:p>
          <a:p>
            <a:pPr marL="342900" lvl="1" indent="-342900" eaLnBrk="1" hangingPunct="1">
              <a:lnSpc>
                <a:spcPct val="120000"/>
              </a:lnSpc>
              <a:buFont typeface="Wingdings" panose="05000000000000000000" pitchFamily="2" charset="2"/>
              <a:buChar char="Ø"/>
            </a:pPr>
            <a:endParaRPr lang="en-GB" altLang="zh-CN" sz="1200" b="1" dirty="0">
              <a:latin typeface="Times New Roman" panose="02020603050405020304" pitchFamily="18" charset="0"/>
              <a:cs typeface="Times New Roman" panose="02020603050405020304" pitchFamily="18" charset="0"/>
            </a:endParaRPr>
          </a:p>
          <a:p>
            <a:pPr marL="342900" lvl="1" indent="-342900" eaLnBrk="1" hangingPunct="1">
              <a:lnSpc>
                <a:spcPct val="120000"/>
              </a:lnSpc>
              <a:buFont typeface="Wingdings" panose="05000000000000000000" pitchFamily="2" charset="2"/>
              <a:buChar char="Ø"/>
            </a:pPr>
            <a:r>
              <a:rPr lang="en-GB" altLang="zh-CN" sz="2000" b="1" dirty="0">
                <a:latin typeface="Times New Roman" panose="02020603050405020304" pitchFamily="18" charset="0"/>
                <a:cs typeface="Times New Roman" panose="02020603050405020304" pitchFamily="18" charset="0"/>
              </a:rPr>
              <a:t>Results and discussion</a:t>
            </a:r>
          </a:p>
          <a:p>
            <a:pPr marL="342900" lvl="1" indent="-342900" eaLnBrk="1" hangingPunct="1">
              <a:lnSpc>
                <a:spcPct val="120000"/>
              </a:lnSpc>
              <a:buFont typeface="Wingdings" panose="05000000000000000000" pitchFamily="2" charset="2"/>
              <a:buChar char="Ø"/>
            </a:pPr>
            <a:endParaRPr lang="en-GB" sz="1200" dirty="0">
              <a:latin typeface="Times New Roman" panose="02020603050405020304" pitchFamily="18" charset="0"/>
              <a:cs typeface="Times New Roman" panose="02020603050405020304" pitchFamily="18" charset="0"/>
            </a:endParaRPr>
          </a:p>
          <a:p>
            <a:pPr marL="342900" lvl="1" indent="-342900" eaLnBrk="1" hangingPunct="1">
              <a:lnSpc>
                <a:spcPct val="120000"/>
              </a:lnSpc>
              <a:buFont typeface="Wingdings" panose="05000000000000000000" pitchFamily="2" charset="2"/>
              <a:buChar char="Ø"/>
            </a:pPr>
            <a:r>
              <a:rPr lang="en-GB" sz="2000" b="1" dirty="0">
                <a:latin typeface="Times New Roman" panose="02020603050405020304" pitchFamily="18" charset="0"/>
                <a:cs typeface="Times New Roman" panose="02020603050405020304" pitchFamily="18" charset="0"/>
              </a:rPr>
              <a:t>Conclusion</a:t>
            </a:r>
          </a:p>
        </p:txBody>
      </p:sp>
    </p:spTree>
    <p:extLst>
      <p:ext uri="{BB962C8B-B14F-4D97-AF65-F5344CB8AC3E}">
        <p14:creationId xmlns:p14="http://schemas.microsoft.com/office/powerpoint/2010/main" val="97809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F5A84B-0F26-458C-8837-42439EDFA7C7}"/>
              </a:ext>
            </a:extLst>
          </p:cNvPr>
          <p:cNvSpPr txBox="1">
            <a:spLocks noChangeArrowheads="1"/>
          </p:cNvSpPr>
          <p:nvPr/>
        </p:nvSpPr>
        <p:spPr bwMode="auto">
          <a:xfrm>
            <a:off x="146666" y="155888"/>
            <a:ext cx="17701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sz="2400" dirty="0">
                <a:solidFill>
                  <a:schemeClr val="bg1"/>
                </a:solidFill>
                <a:latin typeface="Times New Roman" panose="02020603050405020304" pitchFamily="18" charset="0"/>
                <a:cs typeface="Times New Roman" panose="02020603050405020304" pitchFamily="18" charset="0"/>
              </a:rPr>
              <a:t>Introduction</a:t>
            </a:r>
          </a:p>
        </p:txBody>
      </p:sp>
      <p:sp>
        <p:nvSpPr>
          <p:cNvPr id="3" name="矩形 1">
            <a:extLst>
              <a:ext uri="{FF2B5EF4-FFF2-40B4-BE49-F238E27FC236}">
                <a16:creationId xmlns:a16="http://schemas.microsoft.com/office/drawing/2014/main" id="{92EABD44-CFFD-49F9-9A13-330335AE2B4C}"/>
              </a:ext>
            </a:extLst>
          </p:cNvPr>
          <p:cNvSpPr/>
          <p:nvPr/>
        </p:nvSpPr>
        <p:spPr>
          <a:xfrm>
            <a:off x="115999" y="1004068"/>
            <a:ext cx="6607759" cy="692497"/>
          </a:xfrm>
          <a:prstGeom prst="rect">
            <a:avLst/>
          </a:prstGeom>
        </p:spPr>
        <p:txBody>
          <a:bodyPr wrap="square">
            <a:spAutoFit/>
          </a:bodyPr>
          <a:lstStyle>
            <a:defPPr>
              <a:defRPr lang="en-US"/>
            </a:defPPr>
            <a:lvl1pPr marL="0" algn="l" defTabSz="685165" rtl="0" eaLnBrk="1" latinLnBrk="0" hangingPunct="1">
              <a:defRPr sz="1350" kern="1200">
                <a:solidFill>
                  <a:schemeClr val="tx1"/>
                </a:solidFill>
                <a:latin typeface="+mn-lt"/>
                <a:ea typeface="+mn-ea"/>
                <a:cs typeface="+mn-cs"/>
              </a:defRPr>
            </a:lvl1pPr>
            <a:lvl2pPr marL="342900" algn="l" defTabSz="685165" rtl="0" eaLnBrk="1" latinLnBrk="0" hangingPunct="1">
              <a:defRPr sz="1350" kern="1200">
                <a:solidFill>
                  <a:schemeClr val="tx1"/>
                </a:solidFill>
                <a:latin typeface="+mn-lt"/>
                <a:ea typeface="+mn-ea"/>
                <a:cs typeface="+mn-cs"/>
              </a:defRPr>
            </a:lvl2pPr>
            <a:lvl3pPr marL="685800" algn="l" defTabSz="685165" rtl="0" eaLnBrk="1" latinLnBrk="0" hangingPunct="1">
              <a:defRPr sz="1350" kern="1200">
                <a:solidFill>
                  <a:schemeClr val="tx1"/>
                </a:solidFill>
                <a:latin typeface="+mn-lt"/>
                <a:ea typeface="+mn-ea"/>
                <a:cs typeface="+mn-cs"/>
              </a:defRPr>
            </a:lvl3pPr>
            <a:lvl4pPr marL="1028700" algn="l" defTabSz="685165" rtl="0" eaLnBrk="1" latinLnBrk="0" hangingPunct="1">
              <a:defRPr sz="1350" kern="1200">
                <a:solidFill>
                  <a:schemeClr val="tx1"/>
                </a:solidFill>
                <a:latin typeface="+mn-lt"/>
                <a:ea typeface="+mn-ea"/>
                <a:cs typeface="+mn-cs"/>
              </a:defRPr>
            </a:lvl4pPr>
            <a:lvl5pPr marL="1371600" algn="l" defTabSz="685165" rtl="0" eaLnBrk="1" latinLnBrk="0" hangingPunct="1">
              <a:defRPr sz="1350" kern="1200">
                <a:solidFill>
                  <a:schemeClr val="tx1"/>
                </a:solidFill>
                <a:latin typeface="+mn-lt"/>
                <a:ea typeface="+mn-ea"/>
                <a:cs typeface="+mn-cs"/>
              </a:defRPr>
            </a:lvl5pPr>
            <a:lvl6pPr marL="1714500" algn="l" defTabSz="685165" rtl="0" eaLnBrk="1" latinLnBrk="0" hangingPunct="1">
              <a:defRPr sz="1350" kern="1200">
                <a:solidFill>
                  <a:schemeClr val="tx1"/>
                </a:solidFill>
                <a:latin typeface="+mn-lt"/>
                <a:ea typeface="+mn-ea"/>
                <a:cs typeface="+mn-cs"/>
              </a:defRPr>
            </a:lvl6pPr>
            <a:lvl7pPr marL="2057400" algn="l" defTabSz="685165" rtl="0" eaLnBrk="1" latinLnBrk="0" hangingPunct="1">
              <a:defRPr sz="1350" kern="1200">
                <a:solidFill>
                  <a:schemeClr val="tx1"/>
                </a:solidFill>
                <a:latin typeface="+mn-lt"/>
                <a:ea typeface="+mn-ea"/>
                <a:cs typeface="+mn-cs"/>
              </a:defRPr>
            </a:lvl7pPr>
            <a:lvl8pPr marL="2400300" algn="l" defTabSz="685165" rtl="0" eaLnBrk="1" latinLnBrk="0" hangingPunct="1">
              <a:defRPr sz="1350" kern="1200">
                <a:solidFill>
                  <a:schemeClr val="tx1"/>
                </a:solidFill>
                <a:latin typeface="+mn-lt"/>
                <a:ea typeface="+mn-ea"/>
                <a:cs typeface="+mn-cs"/>
              </a:defRPr>
            </a:lvl8pPr>
            <a:lvl9pPr marL="2743200" algn="l" defTabSz="685165" rtl="0" eaLnBrk="1" latinLnBrk="0" hangingPunct="1">
              <a:defRPr sz="1350" kern="1200">
                <a:solidFill>
                  <a:schemeClr val="tx1"/>
                </a:solidFill>
                <a:latin typeface="+mn-lt"/>
                <a:ea typeface="+mn-ea"/>
                <a:cs typeface="+mn-cs"/>
              </a:defRPr>
            </a:lvl9pPr>
          </a:lstStyle>
          <a:p>
            <a:pPr algn="just"/>
            <a:r>
              <a:rPr lang="en-GB" altLang="zh-CN" sz="1300" dirty="0">
                <a:latin typeface="Times New Roman" panose="02020603050405020304" pitchFamily="18" charset="0"/>
                <a:ea typeface="等线" panose="02010600030101010101" pitchFamily="2" charset="-122"/>
              </a:rPr>
              <a:t>Many photovoltaic systems have been widely increased to make full use of the power source of sustainable solar energy to produce electricity.</a:t>
            </a:r>
          </a:p>
          <a:p>
            <a:pPr algn="just"/>
            <a:r>
              <a:rPr lang="en-GB" altLang="zh-CN" sz="1300" dirty="0">
                <a:latin typeface="Times New Roman" panose="02020603050405020304" pitchFamily="18" charset="0"/>
                <a:ea typeface="等线" panose="02010600030101010101" pitchFamily="2" charset="-122"/>
              </a:rPr>
              <a:t>Solar radiation (SR) prediction plays an important role in making power dispatch schemes.</a:t>
            </a:r>
          </a:p>
        </p:txBody>
      </p:sp>
      <p:pic>
        <p:nvPicPr>
          <p:cNvPr id="1026" name="Picture 2" descr="Solar system designers, planners, and engineers use NSRDB data to predict the potential solar energy available in a location based on what has been available in the past. This helps to optimize the production for solar installations and reduce the risk for investors. Photo by Dennis Schroeder, NREL 31437">
            <a:extLst>
              <a:ext uri="{FF2B5EF4-FFF2-40B4-BE49-F238E27FC236}">
                <a16:creationId xmlns:a16="http://schemas.microsoft.com/office/drawing/2014/main" id="{A9D564BC-65B3-41A6-9F59-FC7B0D0F0B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409" y="1883027"/>
            <a:ext cx="2084493" cy="128821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099C6DF9-9CD9-49AF-A34E-2A7262E4F5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9272" y="1798576"/>
            <a:ext cx="3781655" cy="309486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photo description available.">
            <a:extLst>
              <a:ext uri="{FF2B5EF4-FFF2-40B4-BE49-F238E27FC236}">
                <a16:creationId xmlns:a16="http://schemas.microsoft.com/office/drawing/2014/main" id="{B71E63C0-C35A-41B8-8871-01E5F848279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3409" y="3346008"/>
            <a:ext cx="2084493" cy="1250696"/>
          </a:xfrm>
          <a:prstGeom prst="rect">
            <a:avLst/>
          </a:prstGeom>
          <a:noFill/>
          <a:extLst>
            <a:ext uri="{909E8E84-426E-40DD-AFC4-6F175D3DCCD1}">
              <a14:hiddenFill xmlns:a14="http://schemas.microsoft.com/office/drawing/2010/main">
                <a:solidFill>
                  <a:srgbClr val="FFFFFF"/>
                </a:solidFill>
              </a14:hiddenFill>
            </a:ext>
          </a:extLst>
        </p:spPr>
      </p:pic>
      <p:sp>
        <p:nvSpPr>
          <p:cNvPr id="8" name="Oval 7">
            <a:extLst>
              <a:ext uri="{FF2B5EF4-FFF2-40B4-BE49-F238E27FC236}">
                <a16:creationId xmlns:a16="http://schemas.microsoft.com/office/drawing/2014/main" id="{9C5CAF69-BAC6-4A5C-9D61-E7DD32A50FE1}"/>
              </a:ext>
            </a:extLst>
          </p:cNvPr>
          <p:cNvSpPr/>
          <p:nvPr/>
        </p:nvSpPr>
        <p:spPr>
          <a:xfrm>
            <a:off x="5579719" y="4139432"/>
            <a:ext cx="901335" cy="692497"/>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E26BB764-F84D-4CE1-970B-9D85D4F02A49}"/>
              </a:ext>
            </a:extLst>
          </p:cNvPr>
          <p:cNvSpPr/>
          <p:nvPr/>
        </p:nvSpPr>
        <p:spPr>
          <a:xfrm>
            <a:off x="2619145" y="3971356"/>
            <a:ext cx="901335" cy="692497"/>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927367DC-4778-44EC-9CD4-98CB161867C0}"/>
              </a:ext>
            </a:extLst>
          </p:cNvPr>
          <p:cNvSpPr/>
          <p:nvPr/>
        </p:nvSpPr>
        <p:spPr>
          <a:xfrm>
            <a:off x="5301208" y="2427735"/>
            <a:ext cx="1179846" cy="791898"/>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59473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A8C758-03D4-4312-8E53-80AC0F73B7B9}"/>
              </a:ext>
            </a:extLst>
          </p:cNvPr>
          <p:cNvSpPr txBox="1">
            <a:spLocks noChangeArrowheads="1"/>
          </p:cNvSpPr>
          <p:nvPr/>
        </p:nvSpPr>
        <p:spPr bwMode="auto">
          <a:xfrm>
            <a:off x="146666" y="155888"/>
            <a:ext cx="17701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sz="2400" dirty="0">
                <a:solidFill>
                  <a:schemeClr val="bg1"/>
                </a:solidFill>
                <a:latin typeface="Times New Roman" panose="02020603050405020304" pitchFamily="18" charset="0"/>
                <a:cs typeface="Times New Roman" panose="02020603050405020304" pitchFamily="18" charset="0"/>
              </a:rPr>
              <a:t>Introduction</a:t>
            </a:r>
          </a:p>
        </p:txBody>
      </p:sp>
      <p:sp>
        <p:nvSpPr>
          <p:cNvPr id="3" name="矩形 1">
            <a:extLst>
              <a:ext uri="{FF2B5EF4-FFF2-40B4-BE49-F238E27FC236}">
                <a16:creationId xmlns:a16="http://schemas.microsoft.com/office/drawing/2014/main" id="{382F292A-2A39-4706-9767-532E4CB07CA5}"/>
              </a:ext>
            </a:extLst>
          </p:cNvPr>
          <p:cNvSpPr/>
          <p:nvPr/>
        </p:nvSpPr>
        <p:spPr>
          <a:xfrm>
            <a:off x="114795" y="987574"/>
            <a:ext cx="6607759" cy="492443"/>
          </a:xfrm>
          <a:prstGeom prst="rect">
            <a:avLst/>
          </a:prstGeom>
        </p:spPr>
        <p:txBody>
          <a:bodyPr wrap="square">
            <a:spAutoFit/>
          </a:bodyPr>
          <a:lstStyle>
            <a:defPPr>
              <a:defRPr lang="en-US"/>
            </a:defPPr>
            <a:lvl1pPr marL="0" algn="l" defTabSz="685165" rtl="0" eaLnBrk="1" latinLnBrk="0" hangingPunct="1">
              <a:defRPr sz="1350" kern="1200">
                <a:solidFill>
                  <a:schemeClr val="tx1"/>
                </a:solidFill>
                <a:latin typeface="+mn-lt"/>
                <a:ea typeface="+mn-ea"/>
                <a:cs typeface="+mn-cs"/>
              </a:defRPr>
            </a:lvl1pPr>
            <a:lvl2pPr marL="342900" algn="l" defTabSz="685165" rtl="0" eaLnBrk="1" latinLnBrk="0" hangingPunct="1">
              <a:defRPr sz="1350" kern="1200">
                <a:solidFill>
                  <a:schemeClr val="tx1"/>
                </a:solidFill>
                <a:latin typeface="+mn-lt"/>
                <a:ea typeface="+mn-ea"/>
                <a:cs typeface="+mn-cs"/>
              </a:defRPr>
            </a:lvl2pPr>
            <a:lvl3pPr marL="685800" algn="l" defTabSz="685165" rtl="0" eaLnBrk="1" latinLnBrk="0" hangingPunct="1">
              <a:defRPr sz="1350" kern="1200">
                <a:solidFill>
                  <a:schemeClr val="tx1"/>
                </a:solidFill>
                <a:latin typeface="+mn-lt"/>
                <a:ea typeface="+mn-ea"/>
                <a:cs typeface="+mn-cs"/>
              </a:defRPr>
            </a:lvl3pPr>
            <a:lvl4pPr marL="1028700" algn="l" defTabSz="685165" rtl="0" eaLnBrk="1" latinLnBrk="0" hangingPunct="1">
              <a:defRPr sz="1350" kern="1200">
                <a:solidFill>
                  <a:schemeClr val="tx1"/>
                </a:solidFill>
                <a:latin typeface="+mn-lt"/>
                <a:ea typeface="+mn-ea"/>
                <a:cs typeface="+mn-cs"/>
              </a:defRPr>
            </a:lvl4pPr>
            <a:lvl5pPr marL="1371600" algn="l" defTabSz="685165" rtl="0" eaLnBrk="1" latinLnBrk="0" hangingPunct="1">
              <a:defRPr sz="1350" kern="1200">
                <a:solidFill>
                  <a:schemeClr val="tx1"/>
                </a:solidFill>
                <a:latin typeface="+mn-lt"/>
                <a:ea typeface="+mn-ea"/>
                <a:cs typeface="+mn-cs"/>
              </a:defRPr>
            </a:lvl5pPr>
            <a:lvl6pPr marL="1714500" algn="l" defTabSz="685165" rtl="0" eaLnBrk="1" latinLnBrk="0" hangingPunct="1">
              <a:defRPr sz="1350" kern="1200">
                <a:solidFill>
                  <a:schemeClr val="tx1"/>
                </a:solidFill>
                <a:latin typeface="+mn-lt"/>
                <a:ea typeface="+mn-ea"/>
                <a:cs typeface="+mn-cs"/>
              </a:defRPr>
            </a:lvl6pPr>
            <a:lvl7pPr marL="2057400" algn="l" defTabSz="685165" rtl="0" eaLnBrk="1" latinLnBrk="0" hangingPunct="1">
              <a:defRPr sz="1350" kern="1200">
                <a:solidFill>
                  <a:schemeClr val="tx1"/>
                </a:solidFill>
                <a:latin typeface="+mn-lt"/>
                <a:ea typeface="+mn-ea"/>
                <a:cs typeface="+mn-cs"/>
              </a:defRPr>
            </a:lvl7pPr>
            <a:lvl8pPr marL="2400300" algn="l" defTabSz="685165" rtl="0" eaLnBrk="1" latinLnBrk="0" hangingPunct="1">
              <a:defRPr sz="1350" kern="1200">
                <a:solidFill>
                  <a:schemeClr val="tx1"/>
                </a:solidFill>
                <a:latin typeface="+mn-lt"/>
                <a:ea typeface="+mn-ea"/>
                <a:cs typeface="+mn-cs"/>
              </a:defRPr>
            </a:lvl8pPr>
            <a:lvl9pPr marL="2743200" algn="l" defTabSz="685165" rtl="0" eaLnBrk="1" latinLnBrk="0" hangingPunct="1">
              <a:defRPr sz="1350" kern="1200">
                <a:solidFill>
                  <a:schemeClr val="tx1"/>
                </a:solidFill>
                <a:latin typeface="+mn-lt"/>
                <a:ea typeface="+mn-ea"/>
                <a:cs typeface="+mn-cs"/>
              </a:defRPr>
            </a:lvl9pPr>
          </a:lstStyle>
          <a:p>
            <a:pPr algn="just"/>
            <a:r>
              <a:rPr lang="en-GB" altLang="zh-CN" sz="1300" dirty="0">
                <a:latin typeface="Times New Roman" panose="02020603050405020304" pitchFamily="18" charset="0"/>
                <a:ea typeface="等线" panose="02010600030101010101" pitchFamily="2" charset="-122"/>
              </a:rPr>
              <a:t>Based on different types of meteorological variables, a variety of prediction methods have been proposed for SR prediction in different regions.</a:t>
            </a:r>
          </a:p>
        </p:txBody>
      </p:sp>
      <p:graphicFrame>
        <p:nvGraphicFramePr>
          <p:cNvPr id="4" name="Table 4">
            <a:extLst>
              <a:ext uri="{FF2B5EF4-FFF2-40B4-BE49-F238E27FC236}">
                <a16:creationId xmlns:a16="http://schemas.microsoft.com/office/drawing/2014/main" id="{CC971994-80C0-44CE-82A4-9F29F945EC0D}"/>
              </a:ext>
            </a:extLst>
          </p:cNvPr>
          <p:cNvGraphicFramePr>
            <a:graphicFrameLocks noGrp="1"/>
          </p:cNvGraphicFramePr>
          <p:nvPr>
            <p:extLst>
              <p:ext uri="{D42A27DB-BD31-4B8C-83A1-F6EECF244321}">
                <p14:modId xmlns:p14="http://schemas.microsoft.com/office/powerpoint/2010/main" val="3647879586"/>
              </p:ext>
            </p:extLst>
          </p:nvPr>
        </p:nvGraphicFramePr>
        <p:xfrm>
          <a:off x="286325" y="1563638"/>
          <a:ext cx="6264697" cy="3198480"/>
        </p:xfrm>
        <a:graphic>
          <a:graphicData uri="http://schemas.openxmlformats.org/drawingml/2006/table">
            <a:tbl>
              <a:tblPr firstRow="1" bandRow="1">
                <a:tableStyleId>{FABFCF23-3B69-468F-B69F-88F6DE6A72F2}</a:tableStyleId>
              </a:tblPr>
              <a:tblGrid>
                <a:gridCol w="1198459">
                  <a:extLst>
                    <a:ext uri="{9D8B030D-6E8A-4147-A177-3AD203B41FA5}">
                      <a16:colId xmlns:a16="http://schemas.microsoft.com/office/drawing/2014/main" val="2797527444"/>
                    </a:ext>
                  </a:extLst>
                </a:gridCol>
                <a:gridCol w="936104">
                  <a:extLst>
                    <a:ext uri="{9D8B030D-6E8A-4147-A177-3AD203B41FA5}">
                      <a16:colId xmlns:a16="http://schemas.microsoft.com/office/drawing/2014/main" val="3181528094"/>
                    </a:ext>
                  </a:extLst>
                </a:gridCol>
                <a:gridCol w="1653058">
                  <a:extLst>
                    <a:ext uri="{9D8B030D-6E8A-4147-A177-3AD203B41FA5}">
                      <a16:colId xmlns:a16="http://schemas.microsoft.com/office/drawing/2014/main" val="2436121558"/>
                    </a:ext>
                  </a:extLst>
                </a:gridCol>
                <a:gridCol w="1587302">
                  <a:extLst>
                    <a:ext uri="{9D8B030D-6E8A-4147-A177-3AD203B41FA5}">
                      <a16:colId xmlns:a16="http://schemas.microsoft.com/office/drawing/2014/main" val="2331258662"/>
                    </a:ext>
                  </a:extLst>
                </a:gridCol>
                <a:gridCol w="889774">
                  <a:extLst>
                    <a:ext uri="{9D8B030D-6E8A-4147-A177-3AD203B41FA5}">
                      <a16:colId xmlns:a16="http://schemas.microsoft.com/office/drawing/2014/main" val="2933556115"/>
                    </a:ext>
                  </a:extLst>
                </a:gridCol>
              </a:tblGrid>
              <a:tr h="288032">
                <a:tc>
                  <a:txBody>
                    <a:bodyPr/>
                    <a:lstStyle/>
                    <a:p>
                      <a:r>
                        <a:rPr lang="en-GB" sz="1200" dirty="0">
                          <a:latin typeface="Times New Roman" panose="02020603050405020304" pitchFamily="18" charset="0"/>
                          <a:cs typeface="Times New Roman" panose="02020603050405020304" pitchFamily="18" charset="0"/>
                        </a:rPr>
                        <a:t>A</a:t>
                      </a:r>
                      <a:r>
                        <a:rPr lang="en-US" altLang="zh-CN" sz="1200" dirty="0">
                          <a:latin typeface="Times New Roman" panose="02020603050405020304" pitchFamily="18" charset="0"/>
                          <a:cs typeface="Times New Roman" panose="02020603050405020304" pitchFamily="18" charset="0"/>
                        </a:rPr>
                        <a:t>uthor</a:t>
                      </a:r>
                      <a:endParaRPr lang="en-GB" sz="1200" dirty="0">
                        <a:latin typeface="Times New Roman" panose="02020603050405020304" pitchFamily="18" charset="0"/>
                        <a:cs typeface="Times New Roman" panose="02020603050405020304" pitchFamily="18" charset="0"/>
                      </a:endParaRPr>
                    </a:p>
                  </a:txBody>
                  <a:tcPr/>
                </a:tc>
                <a:tc>
                  <a:txBody>
                    <a:bodyPr/>
                    <a:lstStyle/>
                    <a:p>
                      <a:r>
                        <a:rPr lang="en-GB" sz="1200" dirty="0">
                          <a:latin typeface="Times New Roman" panose="02020603050405020304" pitchFamily="18" charset="0"/>
                          <a:cs typeface="Times New Roman" panose="02020603050405020304" pitchFamily="18" charset="0"/>
                        </a:rPr>
                        <a:t>Time scale</a:t>
                      </a:r>
                    </a:p>
                  </a:txBody>
                  <a:tcPr/>
                </a:tc>
                <a:tc>
                  <a:txBody>
                    <a:bodyPr/>
                    <a:lstStyle/>
                    <a:p>
                      <a:r>
                        <a:rPr lang="en-GB" sz="1200" dirty="0">
                          <a:latin typeface="Times New Roman" panose="02020603050405020304" pitchFamily="18" charset="0"/>
                          <a:cs typeface="Times New Roman" panose="02020603050405020304" pitchFamily="18" charset="0"/>
                        </a:rPr>
                        <a:t>Method</a:t>
                      </a:r>
                    </a:p>
                  </a:txBody>
                  <a:tcPr/>
                </a:tc>
                <a:tc>
                  <a:txBody>
                    <a:bodyPr/>
                    <a:lstStyle/>
                    <a:p>
                      <a:r>
                        <a:rPr lang="en-GB" sz="1200" dirty="0">
                          <a:latin typeface="Times New Roman" panose="02020603050405020304" pitchFamily="18" charset="0"/>
                          <a:cs typeface="Times New Roman" panose="02020603050405020304" pitchFamily="18" charset="0"/>
                        </a:rPr>
                        <a:t>Feature</a:t>
                      </a:r>
                    </a:p>
                  </a:txBody>
                  <a:tcPr/>
                </a:tc>
                <a:tc>
                  <a:txBody>
                    <a:bodyPr/>
                    <a:lstStyle/>
                    <a:p>
                      <a:r>
                        <a:rPr lang="en-GB" sz="1200" dirty="0">
                          <a:latin typeface="Times New Roman" panose="02020603050405020304" pitchFamily="18" charset="0"/>
                          <a:cs typeface="Times New Roman" panose="02020603050405020304" pitchFamily="18" charset="0"/>
                        </a:rPr>
                        <a:t>Region</a:t>
                      </a:r>
                    </a:p>
                  </a:txBody>
                  <a:tcPr/>
                </a:tc>
                <a:extLst>
                  <a:ext uri="{0D108BD9-81ED-4DB2-BD59-A6C34878D82A}">
                    <a16:rowId xmlns:a16="http://schemas.microsoft.com/office/drawing/2014/main" val="2141581166"/>
                  </a:ext>
                </a:extLst>
              </a:tr>
              <a:tr h="792088">
                <a:tc>
                  <a:txBody>
                    <a:bodyPr/>
                    <a:lstStyle/>
                    <a:p>
                      <a:r>
                        <a:rPr lang="en-GB" sz="1100" dirty="0" err="1">
                          <a:latin typeface="Times New Roman" panose="02020603050405020304" pitchFamily="18" charset="0"/>
                          <a:cs typeface="Times New Roman" panose="02020603050405020304" pitchFamily="18" charset="0"/>
                        </a:rPr>
                        <a:t>Junho</a:t>
                      </a:r>
                      <a:r>
                        <a:rPr lang="en-GB" sz="1100" dirty="0">
                          <a:latin typeface="Times New Roman" panose="02020603050405020304" pitchFamily="18" charset="0"/>
                          <a:cs typeface="Times New Roman" panose="02020603050405020304" pitchFamily="18" charset="0"/>
                        </a:rPr>
                        <a:t> Lee et al.</a:t>
                      </a:r>
                    </a:p>
                  </a:txBody>
                  <a:tcPr/>
                </a:tc>
                <a:tc>
                  <a:txBody>
                    <a:bodyPr/>
                    <a:lstStyle/>
                    <a:p>
                      <a:r>
                        <a:rPr lang="en-GB" sz="1100" dirty="0">
                          <a:latin typeface="Times New Roman" panose="02020603050405020304" pitchFamily="18" charset="0"/>
                          <a:cs typeface="Times New Roman" panose="02020603050405020304" pitchFamily="18" charset="0"/>
                        </a:rPr>
                        <a:t>Hourly</a:t>
                      </a:r>
                    </a:p>
                  </a:txBody>
                  <a:tcPr/>
                </a:tc>
                <a:tc>
                  <a:txBody>
                    <a:bodyPr/>
                    <a:lstStyle/>
                    <a:p>
                      <a:r>
                        <a:rPr lang="en-GB" sz="1100" dirty="0">
                          <a:latin typeface="Times New Roman" panose="02020603050405020304" pitchFamily="18" charset="0"/>
                          <a:cs typeface="Times New Roman" panose="02020603050405020304" pitchFamily="18" charset="0"/>
                        </a:rPr>
                        <a:t>Ensemble learning model</a:t>
                      </a:r>
                    </a:p>
                  </a:txBody>
                  <a:tcPr/>
                </a:tc>
                <a:tc>
                  <a:txBody>
                    <a:bodyPr/>
                    <a:lstStyle/>
                    <a:p>
                      <a:r>
                        <a:rPr lang="en-GB" sz="1100" dirty="0">
                          <a:latin typeface="Times New Roman" panose="02020603050405020304" pitchFamily="18" charset="0"/>
                          <a:cs typeface="Times New Roman" panose="02020603050405020304" pitchFamily="18" charset="0"/>
                        </a:rPr>
                        <a:t>Ten weather variables (e.g., hour, sky cover, temperature) </a:t>
                      </a:r>
                    </a:p>
                  </a:txBody>
                  <a:tcPr/>
                </a:tc>
                <a:tc>
                  <a:txBody>
                    <a:bodyPr/>
                    <a:lstStyle/>
                    <a:p>
                      <a:r>
                        <a:rPr lang="en-GB" sz="1100" dirty="0">
                          <a:latin typeface="Times New Roman" panose="02020603050405020304" pitchFamily="18" charset="0"/>
                          <a:cs typeface="Times New Roman" panose="02020603050405020304" pitchFamily="18" charset="0"/>
                        </a:rPr>
                        <a:t>US</a:t>
                      </a:r>
                    </a:p>
                  </a:txBody>
                  <a:tcPr/>
                </a:tc>
                <a:extLst>
                  <a:ext uri="{0D108BD9-81ED-4DB2-BD59-A6C34878D82A}">
                    <a16:rowId xmlns:a16="http://schemas.microsoft.com/office/drawing/2014/main" val="2232034572"/>
                  </a:ext>
                </a:extLst>
              </a:tr>
              <a:tr h="364339">
                <a:tc>
                  <a:txBody>
                    <a:bodyPr/>
                    <a:lstStyle/>
                    <a:p>
                      <a:r>
                        <a:rPr lang="en-GB" sz="1100" dirty="0">
                          <a:latin typeface="Times New Roman" panose="02020603050405020304" pitchFamily="18" charset="0"/>
                          <a:cs typeface="Times New Roman" panose="02020603050405020304" pitchFamily="18" charset="0"/>
                        </a:rPr>
                        <a:t>A. </a:t>
                      </a:r>
                      <a:r>
                        <a:rPr lang="en-GB" sz="1100" dirty="0" err="1">
                          <a:latin typeface="Times New Roman" panose="02020603050405020304" pitchFamily="18" charset="0"/>
                          <a:cs typeface="Times New Roman" panose="02020603050405020304" pitchFamily="18" charset="0"/>
                        </a:rPr>
                        <a:t>Khosravi</a:t>
                      </a:r>
                      <a:r>
                        <a:rPr lang="en-GB" sz="1100" dirty="0">
                          <a:latin typeface="Times New Roman" panose="02020603050405020304" pitchFamily="18" charset="0"/>
                          <a:cs typeface="Times New Roman" panose="02020603050405020304" pitchFamily="18" charset="0"/>
                        </a:rPr>
                        <a:t> et al.</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dirty="0">
                          <a:latin typeface="Times New Roman" panose="02020603050405020304" pitchFamily="18" charset="0"/>
                          <a:cs typeface="Times New Roman" panose="02020603050405020304" pitchFamily="18" charset="0"/>
                        </a:rPr>
                        <a:t>Hourly</a:t>
                      </a:r>
                    </a:p>
                    <a:p>
                      <a:endParaRPr lang="en-GB" sz="1100" dirty="0">
                        <a:latin typeface="Times New Roman" panose="02020603050405020304" pitchFamily="18" charset="0"/>
                        <a:cs typeface="Times New Roman" panose="02020603050405020304" pitchFamily="18" charset="0"/>
                      </a:endParaRPr>
                    </a:p>
                  </a:txBody>
                  <a:tcPr/>
                </a:tc>
                <a:tc>
                  <a:txBody>
                    <a:bodyPr/>
                    <a:lstStyle/>
                    <a:p>
                      <a:r>
                        <a:rPr lang="en-GB" sz="1100" dirty="0">
                          <a:latin typeface="Times New Roman" panose="02020603050405020304" pitchFamily="18" charset="0"/>
                          <a:cs typeface="Times New Roman" panose="02020603050405020304" pitchFamily="18" charset="0"/>
                        </a:rPr>
                        <a:t>Multilayer feed-forward neural network</a:t>
                      </a:r>
                    </a:p>
                  </a:txBody>
                  <a:tcPr/>
                </a:tc>
                <a:tc>
                  <a:txBody>
                    <a:bodyPr/>
                    <a:lstStyle/>
                    <a:p>
                      <a:r>
                        <a:rPr lang="en-GB" sz="1100" dirty="0">
                          <a:latin typeface="Times New Roman" panose="02020603050405020304" pitchFamily="18" charset="0"/>
                          <a:cs typeface="Times New Roman" panose="02020603050405020304" pitchFamily="18" charset="0"/>
                        </a:rPr>
                        <a:t>Local time, temperature, pressure, wind speed, and relative humidity</a:t>
                      </a:r>
                    </a:p>
                  </a:txBody>
                  <a:tcPr/>
                </a:tc>
                <a:tc>
                  <a:txBody>
                    <a:bodyPr/>
                    <a:lstStyle/>
                    <a:p>
                      <a:r>
                        <a:rPr lang="en-GB" sz="1100" dirty="0">
                          <a:latin typeface="Times New Roman" panose="02020603050405020304" pitchFamily="18" charset="0"/>
                          <a:cs typeface="Times New Roman" panose="02020603050405020304" pitchFamily="18" charset="0"/>
                        </a:rPr>
                        <a:t>Abu Musa Island </a:t>
                      </a:r>
                    </a:p>
                  </a:txBody>
                  <a:tcPr/>
                </a:tc>
                <a:extLst>
                  <a:ext uri="{0D108BD9-81ED-4DB2-BD59-A6C34878D82A}">
                    <a16:rowId xmlns:a16="http://schemas.microsoft.com/office/drawing/2014/main" val="815212453"/>
                  </a:ext>
                </a:extLst>
              </a:tr>
              <a:tr h="364339">
                <a:tc>
                  <a:txBody>
                    <a:bodyPr/>
                    <a:lstStyle/>
                    <a:p>
                      <a:r>
                        <a:rPr lang="en-GB" sz="1100" dirty="0">
                          <a:latin typeface="Times New Roman" panose="02020603050405020304" pitchFamily="18" charset="0"/>
                          <a:cs typeface="Times New Roman" panose="02020603050405020304" pitchFamily="18" charset="0"/>
                        </a:rPr>
                        <a:t>Qing et al. </a:t>
                      </a:r>
                    </a:p>
                  </a:txBody>
                  <a:tcPr/>
                </a:tc>
                <a:tc>
                  <a:txBody>
                    <a:bodyPr/>
                    <a:lstStyle/>
                    <a:p>
                      <a:r>
                        <a:rPr lang="en-GB" sz="1100" dirty="0">
                          <a:latin typeface="Times New Roman" panose="02020603050405020304" pitchFamily="18" charset="0"/>
                          <a:cs typeface="Times New Roman" panose="02020603050405020304" pitchFamily="18" charset="0"/>
                        </a:rPr>
                        <a:t>Hourly</a:t>
                      </a:r>
                    </a:p>
                  </a:txBody>
                  <a:tcPr/>
                </a:tc>
                <a:tc>
                  <a:txBody>
                    <a:bodyPr/>
                    <a:lstStyle/>
                    <a:p>
                      <a:r>
                        <a:rPr lang="en-GB" sz="1100" dirty="0">
                          <a:latin typeface="Times New Roman" panose="02020603050405020304" pitchFamily="18" charset="0"/>
                          <a:cs typeface="Times New Roman" panose="02020603050405020304" pitchFamily="18" charset="0"/>
                        </a:rPr>
                        <a:t>Long short-term memory</a:t>
                      </a:r>
                    </a:p>
                  </a:txBody>
                  <a:tcPr/>
                </a:tc>
                <a:tc>
                  <a:txBody>
                    <a:bodyPr/>
                    <a:lstStyle/>
                    <a:p>
                      <a:r>
                        <a:rPr lang="en-GB" sz="1100" dirty="0">
                          <a:latin typeface="Times New Roman" panose="02020603050405020304" pitchFamily="18" charset="0"/>
                          <a:cs typeface="Times New Roman" panose="02020603050405020304" pitchFamily="18" charset="0"/>
                        </a:rPr>
                        <a:t>Hour, day, month and six weather variables (e.g., temperature, and visibility</a:t>
                      </a:r>
                    </a:p>
                  </a:txBody>
                  <a:tcPr/>
                </a:tc>
                <a:tc>
                  <a:txBody>
                    <a:bodyPr/>
                    <a:lstStyle/>
                    <a:p>
                      <a:r>
                        <a:rPr lang="en-GB" sz="1100" dirty="0">
                          <a:latin typeface="Times New Roman" panose="02020603050405020304" pitchFamily="18" charset="0"/>
                          <a:cs typeface="Times New Roman" panose="02020603050405020304" pitchFamily="18" charset="0"/>
                        </a:rPr>
                        <a:t>Island of Santiago</a:t>
                      </a:r>
                    </a:p>
                  </a:txBody>
                  <a:tcPr/>
                </a:tc>
                <a:extLst>
                  <a:ext uri="{0D108BD9-81ED-4DB2-BD59-A6C34878D82A}">
                    <a16:rowId xmlns:a16="http://schemas.microsoft.com/office/drawing/2014/main" val="897066281"/>
                  </a:ext>
                </a:extLst>
              </a:tr>
              <a:tr h="364339">
                <a:tc>
                  <a:txBody>
                    <a:bodyPr/>
                    <a:lstStyle/>
                    <a:p>
                      <a:r>
                        <a:rPr lang="en-GB" sz="1100" dirty="0">
                          <a:latin typeface="Times New Roman" panose="02020603050405020304" pitchFamily="18" charset="0"/>
                          <a:cs typeface="Times New Roman" panose="02020603050405020304" pitchFamily="18" charset="0"/>
                        </a:rPr>
                        <a:t>Yong Zhou et al. </a:t>
                      </a:r>
                    </a:p>
                  </a:txBody>
                  <a:tcPr/>
                </a:tc>
                <a:tc>
                  <a:txBody>
                    <a:bodyPr/>
                    <a:lstStyle/>
                    <a:p>
                      <a:r>
                        <a:rPr lang="en-GB" sz="1100" dirty="0">
                          <a:latin typeface="Times New Roman" panose="02020603050405020304" pitchFamily="18" charset="0"/>
                          <a:cs typeface="Times New Roman" panose="02020603050405020304" pitchFamily="18" charset="0"/>
                        </a:rPr>
                        <a:t>Daily and monthly</a:t>
                      </a:r>
                    </a:p>
                  </a:txBody>
                  <a:tcPr/>
                </a:tc>
                <a:tc>
                  <a:txBody>
                    <a:bodyPr/>
                    <a:lstStyle/>
                    <a:p>
                      <a:r>
                        <a:rPr lang="en-GB" sz="1100" dirty="0">
                          <a:latin typeface="Times New Roman" panose="02020603050405020304" pitchFamily="18" charset="0"/>
                          <a:cs typeface="Times New Roman" panose="02020603050405020304" pitchFamily="18" charset="0"/>
                        </a:rPr>
                        <a:t>Multi-task learning and Gaussian process regression model</a:t>
                      </a:r>
                    </a:p>
                  </a:txBody>
                  <a:tcPr/>
                </a:tc>
                <a:tc>
                  <a:txBody>
                    <a:bodyPr/>
                    <a:lstStyle/>
                    <a:p>
                      <a:r>
                        <a:rPr lang="en-GB" sz="1100" dirty="0">
                          <a:latin typeface="Times New Roman" panose="02020603050405020304" pitchFamily="18" charset="0"/>
                          <a:cs typeface="Times New Roman" panose="02020603050405020304" pitchFamily="18" charset="0"/>
                        </a:rPr>
                        <a:t>Average temperature, temperature diurnal, relative humidity and sunshine rate</a:t>
                      </a:r>
                    </a:p>
                  </a:txBody>
                  <a:tcPr/>
                </a:tc>
                <a:tc>
                  <a:txBody>
                    <a:bodyPr/>
                    <a:lstStyle/>
                    <a:p>
                      <a:r>
                        <a:rPr lang="en-GB" sz="1100" dirty="0">
                          <a:latin typeface="Times New Roman" panose="02020603050405020304" pitchFamily="18" charset="0"/>
                          <a:cs typeface="Times New Roman" panose="02020603050405020304" pitchFamily="18" charset="0"/>
                        </a:rPr>
                        <a:t>China</a:t>
                      </a:r>
                    </a:p>
                  </a:txBody>
                  <a:tcPr/>
                </a:tc>
                <a:extLst>
                  <a:ext uri="{0D108BD9-81ED-4DB2-BD59-A6C34878D82A}">
                    <a16:rowId xmlns:a16="http://schemas.microsoft.com/office/drawing/2014/main" val="1261347511"/>
                  </a:ext>
                </a:extLst>
              </a:tr>
            </a:tbl>
          </a:graphicData>
        </a:graphic>
      </p:graphicFrame>
    </p:spTree>
    <p:extLst>
      <p:ext uri="{BB962C8B-B14F-4D97-AF65-F5344CB8AC3E}">
        <p14:creationId xmlns:p14="http://schemas.microsoft.com/office/powerpoint/2010/main" val="1530845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19D1BA-DD6E-467D-9095-0941F3138DB9}"/>
              </a:ext>
            </a:extLst>
          </p:cNvPr>
          <p:cNvSpPr txBox="1">
            <a:spLocks noChangeArrowheads="1"/>
          </p:cNvSpPr>
          <p:nvPr/>
        </p:nvSpPr>
        <p:spPr bwMode="auto">
          <a:xfrm>
            <a:off x="146666" y="155888"/>
            <a:ext cx="17701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sz="2400" dirty="0">
                <a:solidFill>
                  <a:schemeClr val="bg1"/>
                </a:solidFill>
                <a:latin typeface="Times New Roman" panose="02020603050405020304" pitchFamily="18" charset="0"/>
                <a:cs typeface="Times New Roman" panose="02020603050405020304" pitchFamily="18" charset="0"/>
              </a:rPr>
              <a:t>Introduction</a:t>
            </a:r>
          </a:p>
        </p:txBody>
      </p:sp>
      <p:sp>
        <p:nvSpPr>
          <p:cNvPr id="3" name="矩形 1">
            <a:extLst>
              <a:ext uri="{FF2B5EF4-FFF2-40B4-BE49-F238E27FC236}">
                <a16:creationId xmlns:a16="http://schemas.microsoft.com/office/drawing/2014/main" id="{0C7BB299-9054-431B-ADDA-3EE475722AA4}"/>
              </a:ext>
            </a:extLst>
          </p:cNvPr>
          <p:cNvSpPr/>
          <p:nvPr/>
        </p:nvSpPr>
        <p:spPr>
          <a:xfrm>
            <a:off x="125120" y="1133090"/>
            <a:ext cx="6607759" cy="846386"/>
          </a:xfrm>
          <a:prstGeom prst="rect">
            <a:avLst/>
          </a:prstGeom>
        </p:spPr>
        <p:txBody>
          <a:bodyPr wrap="square">
            <a:spAutoFit/>
          </a:bodyPr>
          <a:lstStyle>
            <a:defPPr>
              <a:defRPr lang="en-US"/>
            </a:defPPr>
            <a:lvl1pPr marL="0" algn="l" defTabSz="685165" rtl="0" eaLnBrk="1" latinLnBrk="0" hangingPunct="1">
              <a:defRPr sz="1350" kern="1200">
                <a:solidFill>
                  <a:schemeClr val="tx1"/>
                </a:solidFill>
                <a:latin typeface="+mn-lt"/>
                <a:ea typeface="+mn-ea"/>
                <a:cs typeface="+mn-cs"/>
              </a:defRPr>
            </a:lvl1pPr>
            <a:lvl2pPr marL="342900" algn="l" defTabSz="685165" rtl="0" eaLnBrk="1" latinLnBrk="0" hangingPunct="1">
              <a:defRPr sz="1350" kern="1200">
                <a:solidFill>
                  <a:schemeClr val="tx1"/>
                </a:solidFill>
                <a:latin typeface="+mn-lt"/>
                <a:ea typeface="+mn-ea"/>
                <a:cs typeface="+mn-cs"/>
              </a:defRPr>
            </a:lvl2pPr>
            <a:lvl3pPr marL="685800" algn="l" defTabSz="685165" rtl="0" eaLnBrk="1" latinLnBrk="0" hangingPunct="1">
              <a:defRPr sz="1350" kern="1200">
                <a:solidFill>
                  <a:schemeClr val="tx1"/>
                </a:solidFill>
                <a:latin typeface="+mn-lt"/>
                <a:ea typeface="+mn-ea"/>
                <a:cs typeface="+mn-cs"/>
              </a:defRPr>
            </a:lvl3pPr>
            <a:lvl4pPr marL="1028700" algn="l" defTabSz="685165" rtl="0" eaLnBrk="1" latinLnBrk="0" hangingPunct="1">
              <a:defRPr sz="1350" kern="1200">
                <a:solidFill>
                  <a:schemeClr val="tx1"/>
                </a:solidFill>
                <a:latin typeface="+mn-lt"/>
                <a:ea typeface="+mn-ea"/>
                <a:cs typeface="+mn-cs"/>
              </a:defRPr>
            </a:lvl4pPr>
            <a:lvl5pPr marL="1371600" algn="l" defTabSz="685165" rtl="0" eaLnBrk="1" latinLnBrk="0" hangingPunct="1">
              <a:defRPr sz="1350" kern="1200">
                <a:solidFill>
                  <a:schemeClr val="tx1"/>
                </a:solidFill>
                <a:latin typeface="+mn-lt"/>
                <a:ea typeface="+mn-ea"/>
                <a:cs typeface="+mn-cs"/>
              </a:defRPr>
            </a:lvl5pPr>
            <a:lvl6pPr marL="1714500" algn="l" defTabSz="685165" rtl="0" eaLnBrk="1" latinLnBrk="0" hangingPunct="1">
              <a:defRPr sz="1350" kern="1200">
                <a:solidFill>
                  <a:schemeClr val="tx1"/>
                </a:solidFill>
                <a:latin typeface="+mn-lt"/>
                <a:ea typeface="+mn-ea"/>
                <a:cs typeface="+mn-cs"/>
              </a:defRPr>
            </a:lvl6pPr>
            <a:lvl7pPr marL="2057400" algn="l" defTabSz="685165" rtl="0" eaLnBrk="1" latinLnBrk="0" hangingPunct="1">
              <a:defRPr sz="1350" kern="1200">
                <a:solidFill>
                  <a:schemeClr val="tx1"/>
                </a:solidFill>
                <a:latin typeface="+mn-lt"/>
                <a:ea typeface="+mn-ea"/>
                <a:cs typeface="+mn-cs"/>
              </a:defRPr>
            </a:lvl7pPr>
            <a:lvl8pPr marL="2400300" algn="l" defTabSz="685165" rtl="0" eaLnBrk="1" latinLnBrk="0" hangingPunct="1">
              <a:defRPr sz="1350" kern="1200">
                <a:solidFill>
                  <a:schemeClr val="tx1"/>
                </a:solidFill>
                <a:latin typeface="+mn-lt"/>
                <a:ea typeface="+mn-ea"/>
                <a:cs typeface="+mn-cs"/>
              </a:defRPr>
            </a:lvl8pPr>
            <a:lvl9pPr marL="2743200" algn="l" defTabSz="685165" rtl="0" eaLnBrk="1" latinLnBrk="0" hangingPunct="1">
              <a:defRPr sz="1350" kern="1200">
                <a:solidFill>
                  <a:schemeClr val="tx1"/>
                </a:solidFill>
                <a:latin typeface="+mn-lt"/>
                <a:ea typeface="+mn-ea"/>
                <a:cs typeface="+mn-cs"/>
              </a:defRPr>
            </a:lvl9pPr>
          </a:lstStyle>
          <a:p>
            <a:pPr algn="just"/>
            <a:r>
              <a:rPr lang="en-GB" altLang="zh-CN" sz="1300" dirty="0">
                <a:latin typeface="Times New Roman" panose="02020603050405020304" pitchFamily="18" charset="0"/>
                <a:ea typeface="等线" panose="02010600030101010101" pitchFamily="2" charset="-122"/>
              </a:rPr>
              <a:t>Solar radiation prediction:</a:t>
            </a:r>
          </a:p>
          <a:p>
            <a:pPr algn="just"/>
            <a:endParaRPr lang="en-GB" altLang="zh-CN" sz="1000" dirty="0">
              <a:latin typeface="Times New Roman" panose="02020603050405020304" pitchFamily="18" charset="0"/>
              <a:ea typeface="等线" panose="02010600030101010101" pitchFamily="2" charset="-122"/>
            </a:endParaRPr>
          </a:p>
          <a:p>
            <a:pPr marL="285750" indent="-285750">
              <a:buFont typeface="Wingdings" panose="05000000000000000000" pitchFamily="2" charset="2"/>
              <a:buChar char="§"/>
            </a:pPr>
            <a:r>
              <a:rPr lang="en-GB" altLang="zh-CN" sz="1300" dirty="0">
                <a:latin typeface="Times New Roman" panose="02020603050405020304" pitchFamily="18" charset="0"/>
                <a:ea typeface="等线" panose="02010600030101010101" pitchFamily="2" charset="-122"/>
              </a:rPr>
              <a:t>Short-term prediction</a:t>
            </a:r>
          </a:p>
          <a:p>
            <a:pPr marL="285750" indent="-285750">
              <a:buFont typeface="Wingdings" panose="05000000000000000000" pitchFamily="2" charset="2"/>
              <a:buChar char="§"/>
            </a:pPr>
            <a:r>
              <a:rPr lang="en-GB" altLang="zh-CN" sz="1300" dirty="0">
                <a:latin typeface="Times New Roman" panose="02020603050405020304" pitchFamily="18" charset="0"/>
                <a:ea typeface="等线" panose="02010600030101010101" pitchFamily="2" charset="-122"/>
              </a:rPr>
              <a:t>Feature selection</a:t>
            </a:r>
          </a:p>
        </p:txBody>
      </p:sp>
      <p:sp>
        <p:nvSpPr>
          <p:cNvPr id="4" name="矩形 1">
            <a:extLst>
              <a:ext uri="{FF2B5EF4-FFF2-40B4-BE49-F238E27FC236}">
                <a16:creationId xmlns:a16="http://schemas.microsoft.com/office/drawing/2014/main" id="{C30FC327-7407-4DB6-98E8-210DAFABB374}"/>
              </a:ext>
            </a:extLst>
          </p:cNvPr>
          <p:cNvSpPr/>
          <p:nvPr/>
        </p:nvSpPr>
        <p:spPr>
          <a:xfrm>
            <a:off x="125119" y="2355726"/>
            <a:ext cx="6607759" cy="1092607"/>
          </a:xfrm>
          <a:prstGeom prst="rect">
            <a:avLst/>
          </a:prstGeom>
        </p:spPr>
        <p:txBody>
          <a:bodyPr wrap="square">
            <a:spAutoFit/>
          </a:bodyPr>
          <a:lstStyle>
            <a:defPPr>
              <a:defRPr lang="en-US"/>
            </a:defPPr>
            <a:lvl1pPr marL="0" algn="l" defTabSz="685165" rtl="0" eaLnBrk="1" latinLnBrk="0" hangingPunct="1">
              <a:defRPr sz="1350" kern="1200">
                <a:solidFill>
                  <a:schemeClr val="tx1"/>
                </a:solidFill>
                <a:latin typeface="+mn-lt"/>
                <a:ea typeface="+mn-ea"/>
                <a:cs typeface="+mn-cs"/>
              </a:defRPr>
            </a:lvl1pPr>
            <a:lvl2pPr marL="342900" algn="l" defTabSz="685165" rtl="0" eaLnBrk="1" latinLnBrk="0" hangingPunct="1">
              <a:defRPr sz="1350" kern="1200">
                <a:solidFill>
                  <a:schemeClr val="tx1"/>
                </a:solidFill>
                <a:latin typeface="+mn-lt"/>
                <a:ea typeface="+mn-ea"/>
                <a:cs typeface="+mn-cs"/>
              </a:defRPr>
            </a:lvl2pPr>
            <a:lvl3pPr marL="685800" algn="l" defTabSz="685165" rtl="0" eaLnBrk="1" latinLnBrk="0" hangingPunct="1">
              <a:defRPr sz="1350" kern="1200">
                <a:solidFill>
                  <a:schemeClr val="tx1"/>
                </a:solidFill>
                <a:latin typeface="+mn-lt"/>
                <a:ea typeface="+mn-ea"/>
                <a:cs typeface="+mn-cs"/>
              </a:defRPr>
            </a:lvl3pPr>
            <a:lvl4pPr marL="1028700" algn="l" defTabSz="685165" rtl="0" eaLnBrk="1" latinLnBrk="0" hangingPunct="1">
              <a:defRPr sz="1350" kern="1200">
                <a:solidFill>
                  <a:schemeClr val="tx1"/>
                </a:solidFill>
                <a:latin typeface="+mn-lt"/>
                <a:ea typeface="+mn-ea"/>
                <a:cs typeface="+mn-cs"/>
              </a:defRPr>
            </a:lvl4pPr>
            <a:lvl5pPr marL="1371600" algn="l" defTabSz="685165" rtl="0" eaLnBrk="1" latinLnBrk="0" hangingPunct="1">
              <a:defRPr sz="1350" kern="1200">
                <a:solidFill>
                  <a:schemeClr val="tx1"/>
                </a:solidFill>
                <a:latin typeface="+mn-lt"/>
                <a:ea typeface="+mn-ea"/>
                <a:cs typeface="+mn-cs"/>
              </a:defRPr>
            </a:lvl5pPr>
            <a:lvl6pPr marL="1714500" algn="l" defTabSz="685165" rtl="0" eaLnBrk="1" latinLnBrk="0" hangingPunct="1">
              <a:defRPr sz="1350" kern="1200">
                <a:solidFill>
                  <a:schemeClr val="tx1"/>
                </a:solidFill>
                <a:latin typeface="+mn-lt"/>
                <a:ea typeface="+mn-ea"/>
                <a:cs typeface="+mn-cs"/>
              </a:defRPr>
            </a:lvl6pPr>
            <a:lvl7pPr marL="2057400" algn="l" defTabSz="685165" rtl="0" eaLnBrk="1" latinLnBrk="0" hangingPunct="1">
              <a:defRPr sz="1350" kern="1200">
                <a:solidFill>
                  <a:schemeClr val="tx1"/>
                </a:solidFill>
                <a:latin typeface="+mn-lt"/>
                <a:ea typeface="+mn-ea"/>
                <a:cs typeface="+mn-cs"/>
              </a:defRPr>
            </a:lvl7pPr>
            <a:lvl8pPr marL="2400300" algn="l" defTabSz="685165" rtl="0" eaLnBrk="1" latinLnBrk="0" hangingPunct="1">
              <a:defRPr sz="1350" kern="1200">
                <a:solidFill>
                  <a:schemeClr val="tx1"/>
                </a:solidFill>
                <a:latin typeface="+mn-lt"/>
                <a:ea typeface="+mn-ea"/>
                <a:cs typeface="+mn-cs"/>
              </a:defRPr>
            </a:lvl8pPr>
            <a:lvl9pPr marL="2743200" algn="l" defTabSz="685165" rtl="0" eaLnBrk="1" latinLnBrk="0" hangingPunct="1">
              <a:defRPr sz="1350" kern="1200">
                <a:solidFill>
                  <a:schemeClr val="tx1"/>
                </a:solidFill>
                <a:latin typeface="+mn-lt"/>
                <a:ea typeface="+mn-ea"/>
                <a:cs typeface="+mn-cs"/>
              </a:defRPr>
            </a:lvl9pPr>
          </a:lstStyle>
          <a:p>
            <a:pPr algn="just"/>
            <a:r>
              <a:rPr lang="en-GB" altLang="zh-CN" sz="1300" dirty="0">
                <a:latin typeface="Times New Roman" panose="02020603050405020304" pitchFamily="18" charset="0"/>
                <a:ea typeface="等线" panose="02010600030101010101" pitchFamily="2" charset="-122"/>
              </a:rPr>
              <a:t>In this work, we conduct the hourly SR prediction of the Huddersfield area (UK) based on the dataset obtained from MET Office, UK. </a:t>
            </a:r>
          </a:p>
          <a:p>
            <a:pPr algn="just"/>
            <a:endParaRPr lang="en-GB" altLang="zh-CN" sz="1300" dirty="0">
              <a:latin typeface="Times New Roman" panose="02020603050405020304" pitchFamily="18" charset="0"/>
              <a:ea typeface="等线" panose="02010600030101010101" pitchFamily="2" charset="-122"/>
            </a:endParaRPr>
          </a:p>
          <a:p>
            <a:pPr algn="just"/>
            <a:r>
              <a:rPr lang="en-GB" altLang="zh-CN" sz="1300" dirty="0">
                <a:latin typeface="Times New Roman" panose="02020603050405020304" pitchFamily="18" charset="0"/>
                <a:ea typeface="等线" panose="02010600030101010101" pitchFamily="2" charset="-122"/>
              </a:rPr>
              <a:t>The sensitivity analysis of each weather feature is carried out to select the suitable variable combinations and improve the prediction accuracy.</a:t>
            </a:r>
          </a:p>
        </p:txBody>
      </p:sp>
    </p:spTree>
    <p:extLst>
      <p:ext uri="{BB962C8B-B14F-4D97-AF65-F5344CB8AC3E}">
        <p14:creationId xmlns:p14="http://schemas.microsoft.com/office/powerpoint/2010/main" val="1348406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293F7A-570D-4452-B84D-8094AFFCE36E}"/>
              </a:ext>
            </a:extLst>
          </p:cNvPr>
          <p:cNvSpPr txBox="1">
            <a:spLocks noChangeArrowheads="1"/>
          </p:cNvSpPr>
          <p:nvPr/>
        </p:nvSpPr>
        <p:spPr bwMode="auto">
          <a:xfrm>
            <a:off x="146666" y="155888"/>
            <a:ext cx="19861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sz="2400" dirty="0">
                <a:solidFill>
                  <a:schemeClr val="bg1"/>
                </a:solidFill>
                <a:latin typeface="Times New Roman" panose="02020603050405020304" pitchFamily="18" charset="0"/>
                <a:cs typeface="Times New Roman" panose="02020603050405020304" pitchFamily="18" charset="0"/>
              </a:rPr>
              <a:t>Methodology</a:t>
            </a:r>
          </a:p>
        </p:txBody>
      </p:sp>
      <p:sp>
        <p:nvSpPr>
          <p:cNvPr id="3" name="矩形 1">
            <a:extLst>
              <a:ext uri="{FF2B5EF4-FFF2-40B4-BE49-F238E27FC236}">
                <a16:creationId xmlns:a16="http://schemas.microsoft.com/office/drawing/2014/main" id="{C6E941FE-ED90-4536-8906-2D17B8E59EF5}"/>
              </a:ext>
            </a:extLst>
          </p:cNvPr>
          <p:cNvSpPr/>
          <p:nvPr/>
        </p:nvSpPr>
        <p:spPr>
          <a:xfrm>
            <a:off x="78516" y="1275606"/>
            <a:ext cx="6607759" cy="292388"/>
          </a:xfrm>
          <a:prstGeom prst="rect">
            <a:avLst/>
          </a:prstGeom>
        </p:spPr>
        <p:txBody>
          <a:bodyPr wrap="square">
            <a:spAutoFit/>
          </a:bodyPr>
          <a:lstStyle>
            <a:defPPr>
              <a:defRPr lang="en-US"/>
            </a:defPPr>
            <a:lvl1pPr marL="0" algn="l" defTabSz="685165" rtl="0" eaLnBrk="1" latinLnBrk="0" hangingPunct="1">
              <a:defRPr sz="1350" kern="1200">
                <a:solidFill>
                  <a:schemeClr val="tx1"/>
                </a:solidFill>
                <a:latin typeface="+mn-lt"/>
                <a:ea typeface="+mn-ea"/>
                <a:cs typeface="+mn-cs"/>
              </a:defRPr>
            </a:lvl1pPr>
            <a:lvl2pPr marL="342900" algn="l" defTabSz="685165" rtl="0" eaLnBrk="1" latinLnBrk="0" hangingPunct="1">
              <a:defRPr sz="1350" kern="1200">
                <a:solidFill>
                  <a:schemeClr val="tx1"/>
                </a:solidFill>
                <a:latin typeface="+mn-lt"/>
                <a:ea typeface="+mn-ea"/>
                <a:cs typeface="+mn-cs"/>
              </a:defRPr>
            </a:lvl2pPr>
            <a:lvl3pPr marL="685800" algn="l" defTabSz="685165" rtl="0" eaLnBrk="1" latinLnBrk="0" hangingPunct="1">
              <a:defRPr sz="1350" kern="1200">
                <a:solidFill>
                  <a:schemeClr val="tx1"/>
                </a:solidFill>
                <a:latin typeface="+mn-lt"/>
                <a:ea typeface="+mn-ea"/>
                <a:cs typeface="+mn-cs"/>
              </a:defRPr>
            </a:lvl3pPr>
            <a:lvl4pPr marL="1028700" algn="l" defTabSz="685165" rtl="0" eaLnBrk="1" latinLnBrk="0" hangingPunct="1">
              <a:defRPr sz="1350" kern="1200">
                <a:solidFill>
                  <a:schemeClr val="tx1"/>
                </a:solidFill>
                <a:latin typeface="+mn-lt"/>
                <a:ea typeface="+mn-ea"/>
                <a:cs typeface="+mn-cs"/>
              </a:defRPr>
            </a:lvl4pPr>
            <a:lvl5pPr marL="1371600" algn="l" defTabSz="685165" rtl="0" eaLnBrk="1" latinLnBrk="0" hangingPunct="1">
              <a:defRPr sz="1350" kern="1200">
                <a:solidFill>
                  <a:schemeClr val="tx1"/>
                </a:solidFill>
                <a:latin typeface="+mn-lt"/>
                <a:ea typeface="+mn-ea"/>
                <a:cs typeface="+mn-cs"/>
              </a:defRPr>
            </a:lvl5pPr>
            <a:lvl6pPr marL="1714500" algn="l" defTabSz="685165" rtl="0" eaLnBrk="1" latinLnBrk="0" hangingPunct="1">
              <a:defRPr sz="1350" kern="1200">
                <a:solidFill>
                  <a:schemeClr val="tx1"/>
                </a:solidFill>
                <a:latin typeface="+mn-lt"/>
                <a:ea typeface="+mn-ea"/>
                <a:cs typeface="+mn-cs"/>
              </a:defRPr>
            </a:lvl6pPr>
            <a:lvl7pPr marL="2057400" algn="l" defTabSz="685165" rtl="0" eaLnBrk="1" latinLnBrk="0" hangingPunct="1">
              <a:defRPr sz="1350" kern="1200">
                <a:solidFill>
                  <a:schemeClr val="tx1"/>
                </a:solidFill>
                <a:latin typeface="+mn-lt"/>
                <a:ea typeface="+mn-ea"/>
                <a:cs typeface="+mn-cs"/>
              </a:defRPr>
            </a:lvl7pPr>
            <a:lvl8pPr marL="2400300" algn="l" defTabSz="685165" rtl="0" eaLnBrk="1" latinLnBrk="0" hangingPunct="1">
              <a:defRPr sz="1350" kern="1200">
                <a:solidFill>
                  <a:schemeClr val="tx1"/>
                </a:solidFill>
                <a:latin typeface="+mn-lt"/>
                <a:ea typeface="+mn-ea"/>
                <a:cs typeface="+mn-cs"/>
              </a:defRPr>
            </a:lvl8pPr>
            <a:lvl9pPr marL="2743200" algn="l" defTabSz="685165" rtl="0" eaLnBrk="1" latinLnBrk="0" hangingPunct="1">
              <a:defRPr sz="1350" kern="1200">
                <a:solidFill>
                  <a:schemeClr val="tx1"/>
                </a:solidFill>
                <a:latin typeface="+mn-lt"/>
                <a:ea typeface="+mn-ea"/>
                <a:cs typeface="+mn-cs"/>
              </a:defRPr>
            </a:lvl9pPr>
          </a:lstStyle>
          <a:p>
            <a:pPr algn="just"/>
            <a:r>
              <a:rPr lang="en-GB" altLang="zh-CN" sz="1300" dirty="0">
                <a:latin typeface="Times New Roman" panose="02020603050405020304" pitchFamily="18" charset="0"/>
                <a:ea typeface="等线" panose="02010600030101010101" pitchFamily="2" charset="-122"/>
              </a:rPr>
              <a:t>FNN is used for SR prediction due to its high reliability and lower computational complexity. </a:t>
            </a:r>
          </a:p>
        </p:txBody>
      </p:sp>
      <p:sp>
        <p:nvSpPr>
          <p:cNvPr id="5" name="文本框 9">
            <a:extLst>
              <a:ext uri="{FF2B5EF4-FFF2-40B4-BE49-F238E27FC236}">
                <a16:creationId xmlns:a16="http://schemas.microsoft.com/office/drawing/2014/main" id="{51ADDCA7-D900-422E-BD73-932B37A6B528}"/>
              </a:ext>
            </a:extLst>
          </p:cNvPr>
          <p:cNvSpPr txBox="1"/>
          <p:nvPr/>
        </p:nvSpPr>
        <p:spPr>
          <a:xfrm>
            <a:off x="122352" y="915566"/>
            <a:ext cx="4015281" cy="307777"/>
          </a:xfrm>
          <a:prstGeom prst="rect">
            <a:avLst/>
          </a:prstGeom>
          <a:noFill/>
        </p:spPr>
        <p:txBody>
          <a:bodyPr wrap="square" rtlCol="0">
            <a:spAutoFit/>
          </a:bodyPr>
          <a:lstStyle>
            <a:defPPr>
              <a:defRPr lang="en-US"/>
            </a:defPPr>
            <a:lvl1pPr marL="0" algn="l" defTabSz="685165" rtl="0" eaLnBrk="1" latinLnBrk="0" hangingPunct="1">
              <a:defRPr sz="1350" kern="1200">
                <a:solidFill>
                  <a:schemeClr val="tx1"/>
                </a:solidFill>
                <a:latin typeface="+mn-lt"/>
                <a:ea typeface="+mn-ea"/>
                <a:cs typeface="+mn-cs"/>
              </a:defRPr>
            </a:lvl1pPr>
            <a:lvl2pPr marL="342900" algn="l" defTabSz="685165" rtl="0" eaLnBrk="1" latinLnBrk="0" hangingPunct="1">
              <a:defRPr sz="1350" kern="1200">
                <a:solidFill>
                  <a:schemeClr val="tx1"/>
                </a:solidFill>
                <a:latin typeface="+mn-lt"/>
                <a:ea typeface="+mn-ea"/>
                <a:cs typeface="+mn-cs"/>
              </a:defRPr>
            </a:lvl2pPr>
            <a:lvl3pPr marL="685800" algn="l" defTabSz="685165" rtl="0" eaLnBrk="1" latinLnBrk="0" hangingPunct="1">
              <a:defRPr sz="1350" kern="1200">
                <a:solidFill>
                  <a:schemeClr val="tx1"/>
                </a:solidFill>
                <a:latin typeface="+mn-lt"/>
                <a:ea typeface="+mn-ea"/>
                <a:cs typeface="+mn-cs"/>
              </a:defRPr>
            </a:lvl3pPr>
            <a:lvl4pPr marL="1028700" algn="l" defTabSz="685165" rtl="0" eaLnBrk="1" latinLnBrk="0" hangingPunct="1">
              <a:defRPr sz="1350" kern="1200">
                <a:solidFill>
                  <a:schemeClr val="tx1"/>
                </a:solidFill>
                <a:latin typeface="+mn-lt"/>
                <a:ea typeface="+mn-ea"/>
                <a:cs typeface="+mn-cs"/>
              </a:defRPr>
            </a:lvl4pPr>
            <a:lvl5pPr marL="1371600" algn="l" defTabSz="685165" rtl="0" eaLnBrk="1" latinLnBrk="0" hangingPunct="1">
              <a:defRPr sz="1350" kern="1200">
                <a:solidFill>
                  <a:schemeClr val="tx1"/>
                </a:solidFill>
                <a:latin typeface="+mn-lt"/>
                <a:ea typeface="+mn-ea"/>
                <a:cs typeface="+mn-cs"/>
              </a:defRPr>
            </a:lvl5pPr>
            <a:lvl6pPr marL="1714500" algn="l" defTabSz="685165" rtl="0" eaLnBrk="1" latinLnBrk="0" hangingPunct="1">
              <a:defRPr sz="1350" kern="1200">
                <a:solidFill>
                  <a:schemeClr val="tx1"/>
                </a:solidFill>
                <a:latin typeface="+mn-lt"/>
                <a:ea typeface="+mn-ea"/>
                <a:cs typeface="+mn-cs"/>
              </a:defRPr>
            </a:lvl6pPr>
            <a:lvl7pPr marL="2057400" algn="l" defTabSz="685165" rtl="0" eaLnBrk="1" latinLnBrk="0" hangingPunct="1">
              <a:defRPr sz="1350" kern="1200">
                <a:solidFill>
                  <a:schemeClr val="tx1"/>
                </a:solidFill>
                <a:latin typeface="+mn-lt"/>
                <a:ea typeface="+mn-ea"/>
                <a:cs typeface="+mn-cs"/>
              </a:defRPr>
            </a:lvl7pPr>
            <a:lvl8pPr marL="2400300" algn="l" defTabSz="685165" rtl="0" eaLnBrk="1" latinLnBrk="0" hangingPunct="1">
              <a:defRPr sz="1350" kern="1200">
                <a:solidFill>
                  <a:schemeClr val="tx1"/>
                </a:solidFill>
                <a:latin typeface="+mn-lt"/>
                <a:ea typeface="+mn-ea"/>
                <a:cs typeface="+mn-cs"/>
              </a:defRPr>
            </a:lvl8pPr>
            <a:lvl9pPr marL="2743200" algn="l" defTabSz="685165" rtl="0" eaLnBrk="1" latinLnBrk="0" hangingPunct="1">
              <a:defRPr sz="1350" kern="1200">
                <a:solidFill>
                  <a:schemeClr val="tx1"/>
                </a:solidFill>
                <a:latin typeface="+mn-lt"/>
                <a:ea typeface="+mn-ea"/>
                <a:cs typeface="+mn-cs"/>
              </a:defRPr>
            </a:lvl9pPr>
          </a:lstStyle>
          <a:p>
            <a:pPr marL="285750" indent="-285750">
              <a:buFont typeface="Wingdings" panose="05000000000000000000" pitchFamily="2" charset="2"/>
              <a:buChar char="Ø"/>
            </a:pPr>
            <a:r>
              <a:rPr lang="en-US" altLang="zh-CN" sz="1400" dirty="0"/>
              <a:t> </a:t>
            </a:r>
            <a:r>
              <a:rPr lang="en-US" altLang="zh-CN" sz="1400" b="1" dirty="0">
                <a:latin typeface="Times New Roman" panose="02020603050405020304" pitchFamily="18" charset="0"/>
                <a:cs typeface="Times New Roman" panose="02020603050405020304" pitchFamily="18" charset="0"/>
              </a:rPr>
              <a:t>Feedforward neural network (FNN)</a:t>
            </a:r>
            <a:endParaRPr lang="zh-CN" altLang="en-US" sz="14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86B13A07-F489-447F-A1A1-98413A63B97A}"/>
                  </a:ext>
                </a:extLst>
              </p:cNvPr>
              <p:cNvSpPr/>
              <p:nvPr/>
            </p:nvSpPr>
            <p:spPr>
              <a:xfrm>
                <a:off x="260648" y="1625389"/>
                <a:ext cx="6138091" cy="308546"/>
              </a:xfrm>
              <a:prstGeom prst="rect">
                <a:avLst/>
              </a:prstGeom>
            </p:spPr>
            <p:txBody>
              <a:bodyPr wrap="none">
                <a:spAutoFit/>
              </a:bodyPr>
              <a:lstStyle/>
              <a:p>
                <a14:m>
                  <m:oMath xmlns:m="http://schemas.openxmlformats.org/officeDocument/2006/math">
                    <m:r>
                      <a:rPr lang="en-GB" sz="1400" b="0" i="1" smtClean="0">
                        <a:latin typeface="Cambria Math" panose="02040503050406030204" pitchFamily="18" charset="0"/>
                        <a:cs typeface="Times New Roman" panose="02020603050405020304" pitchFamily="18" charset="0"/>
                      </a:rPr>
                      <m:t>𝑦</m:t>
                    </m:r>
                    <m:d>
                      <m:dPr>
                        <m:ctrlPr>
                          <a:rPr lang="en-GB" sz="1400" i="1" smtClean="0">
                            <a:latin typeface="Cambria Math" panose="02040503050406030204" pitchFamily="18" charset="0"/>
                            <a:cs typeface="Times New Roman" panose="02020603050405020304" pitchFamily="18" charset="0"/>
                          </a:rPr>
                        </m:ctrlPr>
                      </m:dPr>
                      <m:e>
                        <m:r>
                          <a:rPr lang="en-GB" sz="1400" i="1">
                            <a:effectLst/>
                            <a:latin typeface="Cambria Math" panose="02040503050406030204" pitchFamily="18" charset="0"/>
                            <a:ea typeface="宋体" panose="02010600030101010101" pitchFamily="2" charset="-122"/>
                            <a:cs typeface="Times New Roman" panose="02020603050405020304" pitchFamily="18" charset="0"/>
                          </a:rPr>
                          <m:t>𝑥</m:t>
                        </m:r>
                      </m:e>
                    </m:d>
                    <m:r>
                      <a:rPr lang="en-GB" sz="1400" i="1">
                        <a:effectLst/>
                        <a:latin typeface="Cambria Math" panose="02040503050406030204" pitchFamily="18" charset="0"/>
                        <a:ea typeface="宋体" panose="02010600030101010101" pitchFamily="2" charset="-122"/>
                        <a:cs typeface="Times New Roman" panose="02020603050405020304" pitchFamily="18" charset="0"/>
                      </a:rPr>
                      <m:t>=</m:t>
                    </m:r>
                    <m:r>
                      <a:rPr lang="en-GB" sz="1400" i="1">
                        <a:effectLst/>
                        <a:latin typeface="Cambria Math" panose="02040503050406030204" pitchFamily="18" charset="0"/>
                        <a:ea typeface="宋体" panose="02010600030101010101" pitchFamily="2" charset="-122"/>
                        <a:cs typeface="Times New Roman" panose="02020603050405020304" pitchFamily="18" charset="0"/>
                      </a:rPr>
                      <m:t>𝐿</m:t>
                    </m:r>
                    <m:d>
                      <m:dPr>
                        <m:ctrlPr>
                          <a:rPr lang="en-GB" sz="1400" i="1">
                            <a:effectLst/>
                            <a:latin typeface="Cambria Math" panose="02040503050406030204" pitchFamily="18" charset="0"/>
                            <a:ea typeface="宋体" panose="02010600030101010101" pitchFamily="2" charset="-122"/>
                            <a:cs typeface="Times New Roman" panose="02020603050405020304" pitchFamily="18" charset="0"/>
                          </a:rPr>
                        </m:ctrlPr>
                      </m:dPr>
                      <m:e>
                        <m:nary>
                          <m:naryPr>
                            <m:chr m:val="∑"/>
                            <m:limLoc m:val="subSup"/>
                            <m:ctrlPr>
                              <a:rPr lang="en-GB" sz="1400" i="1">
                                <a:effectLst/>
                                <a:latin typeface="Cambria Math" panose="02040503050406030204" pitchFamily="18" charset="0"/>
                                <a:cs typeface="Times New Roman" panose="02020603050405020304" pitchFamily="18" charset="0"/>
                              </a:rPr>
                            </m:ctrlPr>
                          </m:naryPr>
                          <m:sub>
                            <m:r>
                              <a:rPr lang="en-GB" sz="1400" i="1">
                                <a:effectLst/>
                                <a:latin typeface="Cambria Math" panose="02040503050406030204" pitchFamily="18" charset="0"/>
                                <a:ea typeface="宋体" panose="02010600030101010101" pitchFamily="2" charset="-122"/>
                                <a:cs typeface="Times New Roman" panose="02020603050405020304" pitchFamily="18" charset="0"/>
                              </a:rPr>
                              <m:t>𝑖</m:t>
                            </m:r>
                            <m:r>
                              <a:rPr lang="en-GB" sz="1400" i="1">
                                <a:effectLst/>
                                <a:latin typeface="Cambria Math" panose="02040503050406030204" pitchFamily="18" charset="0"/>
                                <a:ea typeface="宋体" panose="02010600030101010101" pitchFamily="2" charset="-122"/>
                                <a:cs typeface="Times New Roman" panose="02020603050405020304" pitchFamily="18" charset="0"/>
                              </a:rPr>
                              <m:t>=1</m:t>
                            </m:r>
                          </m:sub>
                          <m:sup>
                            <m:r>
                              <a:rPr lang="en-GB" sz="1400" i="1">
                                <a:effectLst/>
                                <a:latin typeface="Cambria Math" panose="02040503050406030204" pitchFamily="18" charset="0"/>
                                <a:ea typeface="宋体" panose="02010600030101010101" pitchFamily="2" charset="-122"/>
                                <a:cs typeface="Times New Roman" panose="02020603050405020304" pitchFamily="18" charset="0"/>
                              </a:rPr>
                              <m:t>𝑛</m:t>
                            </m:r>
                          </m:sup>
                          <m:e>
                            <m:sSub>
                              <m:sSubPr>
                                <m:ctrlPr>
                                  <a:rPr lang="en-GB" sz="1400" i="1">
                                    <a:effectLst/>
                                    <a:latin typeface="Cambria Math" panose="02040503050406030204" pitchFamily="18" charset="0"/>
                                    <a:cs typeface="Times New Roman" panose="02020603050405020304" pitchFamily="18" charset="0"/>
                                  </a:rPr>
                                </m:ctrlPr>
                              </m:sSubPr>
                              <m:e>
                                <m:r>
                                  <a:rPr lang="en-GB" sz="1400" i="1">
                                    <a:effectLst/>
                                    <a:latin typeface="Cambria Math" panose="02040503050406030204" pitchFamily="18" charset="0"/>
                                    <a:ea typeface="宋体" panose="02010600030101010101" pitchFamily="2" charset="-122"/>
                                    <a:cs typeface="Times New Roman" panose="02020603050405020304" pitchFamily="18" charset="0"/>
                                  </a:rPr>
                                  <m:t>𝑤</m:t>
                                </m:r>
                              </m:e>
                              <m:sub>
                                <m:r>
                                  <a:rPr lang="en-GB" sz="1400" i="1">
                                    <a:effectLst/>
                                    <a:latin typeface="Cambria Math" panose="02040503050406030204" pitchFamily="18" charset="0"/>
                                    <a:ea typeface="宋体" panose="02010600030101010101" pitchFamily="2" charset="-122"/>
                                    <a:cs typeface="Times New Roman" panose="02020603050405020304" pitchFamily="18" charset="0"/>
                                  </a:rPr>
                                  <m:t>𝑖</m:t>
                                </m:r>
                              </m:sub>
                            </m:sSub>
                            <m:d>
                              <m:dPr>
                                <m:ctrlPr>
                                  <a:rPr lang="en-GB" sz="1400" i="1">
                                    <a:effectLst/>
                                    <a:latin typeface="Cambria Math" panose="02040503050406030204" pitchFamily="18" charset="0"/>
                                    <a:cs typeface="Times New Roman" panose="02020603050405020304" pitchFamily="18" charset="0"/>
                                  </a:rPr>
                                </m:ctrlPr>
                              </m:dPr>
                              <m:e>
                                <m:r>
                                  <a:rPr lang="en-GB" sz="1400" i="1">
                                    <a:effectLst/>
                                    <a:latin typeface="Cambria Math" panose="02040503050406030204" pitchFamily="18" charset="0"/>
                                    <a:ea typeface="宋体" panose="02010600030101010101" pitchFamily="2" charset="-122"/>
                                    <a:cs typeface="Times New Roman" panose="02020603050405020304" pitchFamily="18" charset="0"/>
                                  </a:rPr>
                                  <m:t>𝑡</m:t>
                                </m:r>
                              </m:e>
                            </m:d>
                            <m:r>
                              <a:rPr lang="en-GB" sz="1400" i="1">
                                <a:effectLst/>
                                <a:latin typeface="Cambria Math" panose="02040503050406030204" pitchFamily="18" charset="0"/>
                                <a:ea typeface="宋体" panose="02010600030101010101" pitchFamily="2" charset="-122"/>
                                <a:cs typeface="Times New Roman" panose="02020603050405020304" pitchFamily="18" charset="0"/>
                              </a:rPr>
                              <m:t>∙</m:t>
                            </m:r>
                          </m:e>
                        </m:nary>
                        <m:sSub>
                          <m:sSubPr>
                            <m:ctrlPr>
                              <a:rPr lang="en-GB" sz="1400" i="1">
                                <a:effectLst/>
                                <a:latin typeface="Cambria Math" panose="02040503050406030204" pitchFamily="18" charset="0"/>
                                <a:cs typeface="Times New Roman" panose="02020603050405020304" pitchFamily="18" charset="0"/>
                              </a:rPr>
                            </m:ctrlPr>
                          </m:sSubPr>
                          <m:e>
                            <m:r>
                              <a:rPr lang="en-GB" sz="1400" i="1">
                                <a:effectLst/>
                                <a:latin typeface="Cambria Math" panose="02040503050406030204" pitchFamily="18" charset="0"/>
                                <a:ea typeface="宋体" panose="02010600030101010101" pitchFamily="2" charset="-122"/>
                                <a:cs typeface="Times New Roman" panose="02020603050405020304" pitchFamily="18" charset="0"/>
                              </a:rPr>
                              <m:t>𝑥</m:t>
                            </m:r>
                          </m:e>
                          <m:sub>
                            <m:r>
                              <a:rPr lang="en-GB" sz="1400" i="1">
                                <a:effectLst/>
                                <a:latin typeface="Cambria Math" panose="02040503050406030204" pitchFamily="18" charset="0"/>
                                <a:ea typeface="宋体" panose="02010600030101010101" pitchFamily="2" charset="-122"/>
                                <a:cs typeface="Times New Roman" panose="02020603050405020304" pitchFamily="18" charset="0"/>
                              </a:rPr>
                              <m:t>𝑖</m:t>
                            </m:r>
                          </m:sub>
                        </m:sSub>
                        <m:d>
                          <m:dPr>
                            <m:ctrlPr>
                              <a:rPr lang="en-GB" sz="1400" i="1">
                                <a:effectLst/>
                                <a:latin typeface="Cambria Math" panose="02040503050406030204" pitchFamily="18" charset="0"/>
                                <a:cs typeface="Times New Roman" panose="02020603050405020304" pitchFamily="18" charset="0"/>
                              </a:rPr>
                            </m:ctrlPr>
                          </m:dPr>
                          <m:e>
                            <m:r>
                              <a:rPr lang="en-GB" sz="1400" i="1">
                                <a:effectLst/>
                                <a:latin typeface="Cambria Math" panose="02040503050406030204" pitchFamily="18" charset="0"/>
                                <a:ea typeface="宋体" panose="02010600030101010101" pitchFamily="2" charset="-122"/>
                                <a:cs typeface="Times New Roman" panose="02020603050405020304" pitchFamily="18" charset="0"/>
                              </a:rPr>
                              <m:t>𝑡</m:t>
                            </m:r>
                          </m:e>
                        </m:d>
                        <m:r>
                          <a:rPr lang="en-GB" sz="1400" i="1">
                            <a:effectLst/>
                            <a:latin typeface="Cambria Math" panose="02040503050406030204" pitchFamily="18" charset="0"/>
                            <a:ea typeface="宋体" panose="02010600030101010101" pitchFamily="2" charset="-122"/>
                            <a:cs typeface="Times New Roman" panose="02020603050405020304" pitchFamily="18" charset="0"/>
                          </a:rPr>
                          <m:t>+</m:t>
                        </m:r>
                        <m:r>
                          <a:rPr lang="en-GB" sz="1400" i="1">
                            <a:effectLst/>
                            <a:latin typeface="Cambria Math" panose="02040503050406030204" pitchFamily="18" charset="0"/>
                            <a:ea typeface="宋体" panose="02010600030101010101" pitchFamily="2" charset="-122"/>
                            <a:cs typeface="Times New Roman" panose="02020603050405020304" pitchFamily="18" charset="0"/>
                          </a:rPr>
                          <m:t>𝑏</m:t>
                        </m:r>
                      </m:e>
                    </m:d>
                    <m:r>
                      <a:rPr lang="en-GB" sz="1400" b="0" i="1" smtClean="0">
                        <a:effectLst/>
                        <a:latin typeface="Cambria Math" panose="02040503050406030204" pitchFamily="18" charset="0"/>
                        <a:ea typeface="宋体" panose="02010600030101010101" pitchFamily="2" charset="-122"/>
                        <a:cs typeface="Times New Roman" panose="02020603050405020304" pitchFamily="18" charset="0"/>
                      </a:rPr>
                      <m:t>                                                                                 (1)</m:t>
                    </m:r>
                  </m:oMath>
                </a14:m>
                <a:r>
                  <a:rPr lang="en-GB" sz="1400" dirty="0">
                    <a:effectLst/>
                    <a:latin typeface="Times New Roman" panose="02020603050405020304" pitchFamily="18" charset="0"/>
                    <a:ea typeface="宋体" panose="02010600030101010101" pitchFamily="2" charset="-122"/>
                  </a:rPr>
                  <a:t> </a:t>
                </a:r>
                <a:endParaRPr lang="en-GB" dirty="0"/>
              </a:p>
            </p:txBody>
          </p:sp>
        </mc:Choice>
        <mc:Fallback xmlns="">
          <p:sp>
            <p:nvSpPr>
              <p:cNvPr id="6" name="Rectangle 5">
                <a:extLst>
                  <a:ext uri="{FF2B5EF4-FFF2-40B4-BE49-F238E27FC236}">
                    <a16:creationId xmlns:a16="http://schemas.microsoft.com/office/drawing/2014/main" id="{86B13A07-F489-447F-A1A1-98413A63B97A}"/>
                  </a:ext>
                </a:extLst>
              </p:cNvPr>
              <p:cNvSpPr>
                <a:spLocks noRot="1" noChangeAspect="1" noMove="1" noResize="1" noEditPoints="1" noAdjustHandles="1" noChangeArrowheads="1" noChangeShapeType="1" noTextEdit="1"/>
              </p:cNvSpPr>
              <p:nvPr/>
            </p:nvSpPr>
            <p:spPr>
              <a:xfrm>
                <a:off x="260648" y="1625389"/>
                <a:ext cx="6138091" cy="308546"/>
              </a:xfrm>
              <a:prstGeom prst="rect">
                <a:avLst/>
              </a:prstGeom>
              <a:blipFill>
                <a:blip r:embed="rId3"/>
                <a:stretch>
                  <a:fillRect t="-102000" b="-164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CBF93E27-283C-4B73-B65D-C31D25C41417}"/>
                  </a:ext>
                </a:extLst>
              </p:cNvPr>
              <p:cNvSpPr txBox="1"/>
              <p:nvPr/>
            </p:nvSpPr>
            <p:spPr>
              <a:xfrm>
                <a:off x="78516" y="1926009"/>
                <a:ext cx="6607758" cy="461665"/>
              </a:xfrm>
              <a:prstGeom prst="rect">
                <a:avLst/>
              </a:prstGeom>
              <a:noFill/>
            </p:spPr>
            <p:txBody>
              <a:bodyPr wrap="square" rtlCol="0">
                <a:spAutoFit/>
              </a:bodyPr>
              <a:lstStyle/>
              <a:p>
                <a14:m>
                  <m:oMath xmlns:m="http://schemas.openxmlformats.org/officeDocument/2006/math">
                    <m:r>
                      <a:rPr lang="en-GB" sz="1200" i="1" smtClean="0">
                        <a:latin typeface="Cambria Math" panose="02040503050406030204" pitchFamily="18" charset="0"/>
                      </a:rPr>
                      <m:t>𝑦</m:t>
                    </m:r>
                    <m:d>
                      <m:dPr>
                        <m:ctrlPr>
                          <a:rPr lang="en-GB" sz="1200" i="1">
                            <a:latin typeface="Cambria Math" panose="02040503050406030204" pitchFamily="18" charset="0"/>
                          </a:rPr>
                        </m:ctrlPr>
                      </m:dPr>
                      <m:e>
                        <m:r>
                          <a:rPr lang="en-GB" sz="1200" i="1">
                            <a:latin typeface="Cambria Math" panose="02040503050406030204" pitchFamily="18" charset="0"/>
                          </a:rPr>
                          <m:t>𝑥</m:t>
                        </m:r>
                      </m:e>
                    </m:d>
                  </m:oMath>
                </a14:m>
                <a:r>
                  <a:rPr lang="en-GB" sz="1200" dirty="0">
                    <a:latin typeface="Times New Roman" panose="02020603050405020304" pitchFamily="18" charset="0"/>
                    <a:cs typeface="Times New Roman" panose="02020603050405020304" pitchFamily="18" charset="0"/>
                  </a:rPr>
                  <a:t>: the output of SR, </a:t>
                </a:r>
                <a14:m>
                  <m:oMath xmlns:m="http://schemas.openxmlformats.org/officeDocument/2006/math">
                    <m:r>
                      <a:rPr lang="en-GB" sz="1200" i="1">
                        <a:latin typeface="Cambria Math" panose="02040503050406030204" pitchFamily="18" charset="0"/>
                      </a:rPr>
                      <m:t>𝐿</m:t>
                    </m:r>
                  </m:oMath>
                </a14:m>
                <a:r>
                  <a:rPr lang="en-GB" sz="1200" dirty="0">
                    <a:latin typeface="Times New Roman" panose="02020603050405020304" pitchFamily="18" charset="0"/>
                    <a:cs typeface="Times New Roman" panose="02020603050405020304" pitchFamily="18" charset="0"/>
                  </a:rPr>
                  <a:t>: the hidden transfer function, </a:t>
                </a:r>
                <a14:m>
                  <m:oMath xmlns:m="http://schemas.openxmlformats.org/officeDocument/2006/math">
                    <m:r>
                      <a:rPr lang="en-GB" sz="1200" i="1">
                        <a:latin typeface="Cambria Math" panose="02040503050406030204" pitchFamily="18" charset="0"/>
                      </a:rPr>
                      <m:t>𝑛</m:t>
                    </m:r>
                  </m:oMath>
                </a14:m>
                <a:r>
                  <a:rPr lang="en-GB" sz="1200" dirty="0">
                    <a:latin typeface="Times New Roman" panose="02020603050405020304" pitchFamily="18" charset="0"/>
                    <a:cs typeface="Times New Roman" panose="02020603050405020304" pitchFamily="18" charset="0"/>
                  </a:rPr>
                  <a:t>: the number of the hidden neuron, </a:t>
                </a:r>
                <a14:m>
                  <m:oMath xmlns:m="http://schemas.openxmlformats.org/officeDocument/2006/math">
                    <m:sSub>
                      <m:sSubPr>
                        <m:ctrlPr>
                          <a:rPr lang="en-GB" sz="1200" i="1">
                            <a:latin typeface="Cambria Math" panose="02040503050406030204" pitchFamily="18" charset="0"/>
                          </a:rPr>
                        </m:ctrlPr>
                      </m:sSubPr>
                      <m:e>
                        <m:r>
                          <a:rPr lang="en-GB" sz="1200" i="1">
                            <a:latin typeface="Cambria Math" panose="02040503050406030204" pitchFamily="18" charset="0"/>
                          </a:rPr>
                          <m:t>𝑤</m:t>
                        </m:r>
                      </m:e>
                      <m:sub>
                        <m:r>
                          <a:rPr lang="en-GB" sz="1200" i="1">
                            <a:latin typeface="Cambria Math" panose="02040503050406030204" pitchFamily="18" charset="0"/>
                          </a:rPr>
                          <m:t>𝑖</m:t>
                        </m:r>
                      </m:sub>
                    </m:sSub>
                    <m:d>
                      <m:dPr>
                        <m:ctrlPr>
                          <a:rPr lang="en-GB" sz="1200" i="1">
                            <a:latin typeface="Cambria Math" panose="02040503050406030204" pitchFamily="18" charset="0"/>
                          </a:rPr>
                        </m:ctrlPr>
                      </m:dPr>
                      <m:e>
                        <m:r>
                          <a:rPr lang="en-GB" sz="1200" i="1">
                            <a:latin typeface="Cambria Math" panose="02040503050406030204" pitchFamily="18" charset="0"/>
                          </a:rPr>
                          <m:t>𝑡</m:t>
                        </m:r>
                      </m:e>
                    </m:d>
                  </m:oMath>
                </a14:m>
                <a:r>
                  <a:rPr lang="en-GB" sz="1200" dirty="0">
                    <a:latin typeface="Times New Roman" panose="02020603050405020304" pitchFamily="18" charset="0"/>
                    <a:cs typeface="Times New Roman" panose="02020603050405020304" pitchFamily="18" charset="0"/>
                  </a:rPr>
                  <a:t>: weights </a:t>
                </a:r>
                <a14:m>
                  <m:oMath xmlns:m="http://schemas.openxmlformats.org/officeDocument/2006/math">
                    <m:sSub>
                      <m:sSubPr>
                        <m:ctrlPr>
                          <a:rPr lang="en-GB" sz="1200" i="1">
                            <a:latin typeface="Cambria Math" panose="02040503050406030204" pitchFamily="18" charset="0"/>
                          </a:rPr>
                        </m:ctrlPr>
                      </m:sSubPr>
                      <m:e>
                        <m:r>
                          <a:rPr lang="en-GB" sz="1200" i="1">
                            <a:latin typeface="Cambria Math" panose="02040503050406030204" pitchFamily="18" charset="0"/>
                          </a:rPr>
                          <m:t>𝑥</m:t>
                        </m:r>
                      </m:e>
                      <m:sub>
                        <m:r>
                          <a:rPr lang="en-GB" sz="1200" i="1">
                            <a:latin typeface="Cambria Math" panose="02040503050406030204" pitchFamily="18" charset="0"/>
                          </a:rPr>
                          <m:t>𝑖</m:t>
                        </m:r>
                      </m:sub>
                    </m:sSub>
                    <m:d>
                      <m:dPr>
                        <m:ctrlPr>
                          <a:rPr lang="en-GB" sz="1200" i="1">
                            <a:latin typeface="Cambria Math" panose="02040503050406030204" pitchFamily="18" charset="0"/>
                          </a:rPr>
                        </m:ctrlPr>
                      </m:dPr>
                      <m:e>
                        <m:r>
                          <a:rPr lang="en-GB" sz="1200" i="1">
                            <a:latin typeface="Cambria Math" panose="02040503050406030204" pitchFamily="18" charset="0"/>
                          </a:rPr>
                          <m:t>𝑡</m:t>
                        </m:r>
                      </m:e>
                    </m:d>
                  </m:oMath>
                </a14:m>
                <a:r>
                  <a:rPr lang="en-GB" sz="1200" dirty="0">
                    <a:latin typeface="Times New Roman" panose="02020603050405020304" pitchFamily="18" charset="0"/>
                    <a:cs typeface="Times New Roman" panose="02020603050405020304" pitchFamily="18" charset="0"/>
                  </a:rPr>
                  <a:t>: input variable, </a:t>
                </a:r>
                <a14:m>
                  <m:oMath xmlns:m="http://schemas.openxmlformats.org/officeDocument/2006/math">
                    <m:r>
                      <a:rPr lang="en-GB" sz="1200" i="1">
                        <a:latin typeface="Cambria Math" panose="02040503050406030204" pitchFamily="18" charset="0"/>
                      </a:rPr>
                      <m:t>𝑏</m:t>
                    </m:r>
                  </m:oMath>
                </a14:m>
                <a:r>
                  <a:rPr lang="en-GB" sz="1200" dirty="0">
                    <a:latin typeface="Times New Roman" panose="02020603050405020304" pitchFamily="18" charset="0"/>
                    <a:cs typeface="Times New Roman" panose="02020603050405020304" pitchFamily="18" charset="0"/>
                  </a:rPr>
                  <a:t>: neuronal bias</a:t>
                </a:r>
              </a:p>
            </p:txBody>
          </p:sp>
        </mc:Choice>
        <mc:Fallback xmlns="">
          <p:sp>
            <p:nvSpPr>
              <p:cNvPr id="7" name="TextBox 6">
                <a:extLst>
                  <a:ext uri="{FF2B5EF4-FFF2-40B4-BE49-F238E27FC236}">
                    <a16:creationId xmlns:a16="http://schemas.microsoft.com/office/drawing/2014/main" id="{CBF93E27-283C-4B73-B65D-C31D25C41417}"/>
                  </a:ext>
                </a:extLst>
              </p:cNvPr>
              <p:cNvSpPr txBox="1">
                <a:spLocks noRot="1" noChangeAspect="1" noMove="1" noResize="1" noEditPoints="1" noAdjustHandles="1" noChangeArrowheads="1" noChangeShapeType="1" noTextEdit="1"/>
              </p:cNvSpPr>
              <p:nvPr/>
            </p:nvSpPr>
            <p:spPr>
              <a:xfrm>
                <a:off x="78516" y="1926009"/>
                <a:ext cx="6607758" cy="461665"/>
              </a:xfrm>
              <a:prstGeom prst="rect">
                <a:avLst/>
              </a:prstGeom>
              <a:blipFill>
                <a:blip r:embed="rId4"/>
                <a:stretch>
                  <a:fillRect l="-92" t="-1316" b="-9211"/>
                </a:stretch>
              </a:blipFill>
            </p:spPr>
            <p:txBody>
              <a:bodyPr/>
              <a:lstStyle/>
              <a:p>
                <a:r>
                  <a:rPr lang="en-GB">
                    <a:noFill/>
                  </a:rPr>
                  <a:t> </a:t>
                </a:r>
              </a:p>
            </p:txBody>
          </p:sp>
        </mc:Fallback>
      </mc:AlternateContent>
      <p:sp>
        <p:nvSpPr>
          <p:cNvPr id="8" name="Rectangle 4">
            <a:extLst>
              <a:ext uri="{FF2B5EF4-FFF2-40B4-BE49-F238E27FC236}">
                <a16:creationId xmlns:a16="http://schemas.microsoft.com/office/drawing/2014/main" id="{EF417D2C-B7D4-45EA-B4AF-74C27BDB3A6A}"/>
              </a:ext>
            </a:extLst>
          </p:cNvPr>
          <p:cNvSpPr>
            <a:spLocks noChangeArrowheads="1"/>
          </p:cNvSpPr>
          <p:nvPr/>
        </p:nvSpPr>
        <p:spPr bwMode="auto">
          <a:xfrm flipV="1">
            <a:off x="2068509" y="1438953"/>
            <a:ext cx="5167948" cy="47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9" name="Object 8">
            <a:extLst>
              <a:ext uri="{FF2B5EF4-FFF2-40B4-BE49-F238E27FC236}">
                <a16:creationId xmlns:a16="http://schemas.microsoft.com/office/drawing/2014/main" id="{ECB33874-597A-438C-ADA2-711CC3C74EB4}"/>
              </a:ext>
            </a:extLst>
          </p:cNvPr>
          <p:cNvGraphicFramePr>
            <a:graphicFrameLocks noChangeAspect="1"/>
          </p:cNvGraphicFramePr>
          <p:nvPr>
            <p:extLst>
              <p:ext uri="{D42A27DB-BD31-4B8C-83A1-F6EECF244321}">
                <p14:modId xmlns:p14="http://schemas.microsoft.com/office/powerpoint/2010/main" val="2053506073"/>
              </p:ext>
            </p:extLst>
          </p:nvPr>
        </p:nvGraphicFramePr>
        <p:xfrm>
          <a:off x="233713" y="2326116"/>
          <a:ext cx="3373521" cy="2619862"/>
        </p:xfrm>
        <a:graphic>
          <a:graphicData uri="http://schemas.openxmlformats.org/presentationml/2006/ole">
            <mc:AlternateContent xmlns:mc="http://schemas.openxmlformats.org/markup-compatibility/2006">
              <mc:Choice xmlns:v="urn:schemas-microsoft-com:vml" Requires="v">
                <p:oleObj name="Visio" r:id="rId5" imgW="4810076" imgH="3714826" progId="Visio.Drawing.15">
                  <p:embed/>
                </p:oleObj>
              </mc:Choice>
              <mc:Fallback>
                <p:oleObj name="Visio" r:id="rId5" imgW="4810076" imgH="3714826" progId="Visio.Drawing.15">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713" y="2326116"/>
                        <a:ext cx="3373521" cy="2619862"/>
                      </a:xfrm>
                      <a:prstGeom prst="rect">
                        <a:avLst/>
                      </a:prstGeom>
                      <a:noFill/>
                    </p:spPr>
                  </p:pic>
                </p:oleObj>
              </mc:Fallback>
            </mc:AlternateContent>
          </a:graphicData>
        </a:graphic>
      </p:graphicFrame>
      <p:grpSp>
        <p:nvGrpSpPr>
          <p:cNvPr id="25" name="Group 24">
            <a:extLst>
              <a:ext uri="{FF2B5EF4-FFF2-40B4-BE49-F238E27FC236}">
                <a16:creationId xmlns:a16="http://schemas.microsoft.com/office/drawing/2014/main" id="{FF79FA51-6099-4269-AE35-383E7C235E03}"/>
              </a:ext>
            </a:extLst>
          </p:cNvPr>
          <p:cNvGrpSpPr/>
          <p:nvPr/>
        </p:nvGrpSpPr>
        <p:grpSpPr>
          <a:xfrm>
            <a:off x="3869476" y="2591030"/>
            <a:ext cx="2554555" cy="2151591"/>
            <a:chOff x="3762431" y="2312868"/>
            <a:chExt cx="2554555" cy="2151591"/>
          </a:xfrm>
        </p:grpSpPr>
        <p:sp>
          <p:nvSpPr>
            <p:cNvPr id="10" name="Rectangle 9">
              <a:extLst>
                <a:ext uri="{FF2B5EF4-FFF2-40B4-BE49-F238E27FC236}">
                  <a16:creationId xmlns:a16="http://schemas.microsoft.com/office/drawing/2014/main" id="{F6EE9601-3FBE-4A49-86A5-38E36C254445}"/>
                </a:ext>
              </a:extLst>
            </p:cNvPr>
            <p:cNvSpPr/>
            <p:nvPr/>
          </p:nvSpPr>
          <p:spPr>
            <a:xfrm>
              <a:off x="4588794" y="2312868"/>
              <a:ext cx="1728192" cy="300620"/>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000" dirty="0">
                  <a:solidFill>
                    <a:schemeClr val="tx1"/>
                  </a:solidFill>
                  <a:latin typeface="Times New Roman" panose="02020603050405020304" pitchFamily="18" charset="0"/>
                  <a:cs typeface="Times New Roman" panose="02020603050405020304" pitchFamily="18" charset="0"/>
                </a:rPr>
                <a:t>Feature sensitivity analysis based on FNN</a:t>
              </a:r>
            </a:p>
          </p:txBody>
        </p:sp>
        <p:sp>
          <p:nvSpPr>
            <p:cNvPr id="12" name="Rectangle 11">
              <a:extLst>
                <a:ext uri="{FF2B5EF4-FFF2-40B4-BE49-F238E27FC236}">
                  <a16:creationId xmlns:a16="http://schemas.microsoft.com/office/drawing/2014/main" id="{FD355D8B-868D-4F0A-8C9C-2399EE98CBB7}"/>
                </a:ext>
              </a:extLst>
            </p:cNvPr>
            <p:cNvSpPr/>
            <p:nvPr/>
          </p:nvSpPr>
          <p:spPr>
            <a:xfrm>
              <a:off x="4889078" y="2970709"/>
              <a:ext cx="1127623" cy="300620"/>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Suitable input combinations</a:t>
              </a:r>
            </a:p>
          </p:txBody>
        </p:sp>
        <p:sp>
          <p:nvSpPr>
            <p:cNvPr id="13" name="Rectangle 12">
              <a:extLst>
                <a:ext uri="{FF2B5EF4-FFF2-40B4-BE49-F238E27FC236}">
                  <a16:creationId xmlns:a16="http://schemas.microsoft.com/office/drawing/2014/main" id="{620CE2F5-C63C-42DA-87E8-34CCB0C6AE7C}"/>
                </a:ext>
              </a:extLst>
            </p:cNvPr>
            <p:cNvSpPr/>
            <p:nvPr/>
          </p:nvSpPr>
          <p:spPr>
            <a:xfrm>
              <a:off x="3762431" y="2970709"/>
              <a:ext cx="758188" cy="300620"/>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000" dirty="0">
                  <a:solidFill>
                    <a:schemeClr val="tx1"/>
                  </a:solidFill>
                  <a:latin typeface="Times New Roman" panose="02020603050405020304" pitchFamily="18" charset="0"/>
                  <a:cs typeface="Times New Roman" panose="02020603050405020304" pitchFamily="18" charset="0"/>
                </a:rPr>
                <a:t>Seasonal feature</a:t>
              </a:r>
            </a:p>
          </p:txBody>
        </p:sp>
        <p:sp>
          <p:nvSpPr>
            <p:cNvPr id="14" name="Rectangle 13">
              <a:extLst>
                <a:ext uri="{FF2B5EF4-FFF2-40B4-BE49-F238E27FC236}">
                  <a16:creationId xmlns:a16="http://schemas.microsoft.com/office/drawing/2014/main" id="{1910249D-D43E-4BD9-A382-216BBE88AC15}"/>
                </a:ext>
              </a:extLst>
            </p:cNvPr>
            <p:cNvSpPr/>
            <p:nvPr/>
          </p:nvSpPr>
          <p:spPr>
            <a:xfrm>
              <a:off x="4887578" y="3567274"/>
              <a:ext cx="1127623" cy="300620"/>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000" dirty="0">
                  <a:solidFill>
                    <a:schemeClr val="tx1"/>
                  </a:solidFill>
                  <a:latin typeface="Times New Roman" panose="02020603050405020304" pitchFamily="18" charset="0"/>
                  <a:cs typeface="Times New Roman" panose="02020603050405020304" pitchFamily="18" charset="0"/>
                </a:rPr>
                <a:t>FNN model training</a:t>
              </a:r>
            </a:p>
          </p:txBody>
        </p:sp>
        <p:sp>
          <p:nvSpPr>
            <p:cNvPr id="15" name="Rectangle 14">
              <a:extLst>
                <a:ext uri="{FF2B5EF4-FFF2-40B4-BE49-F238E27FC236}">
                  <a16:creationId xmlns:a16="http://schemas.microsoft.com/office/drawing/2014/main" id="{94E7B7FE-4859-4E0F-995E-0B9646827BCA}"/>
                </a:ext>
              </a:extLst>
            </p:cNvPr>
            <p:cNvSpPr/>
            <p:nvPr/>
          </p:nvSpPr>
          <p:spPr>
            <a:xfrm>
              <a:off x="4887577" y="4163839"/>
              <a:ext cx="1127623" cy="300620"/>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000" dirty="0">
                  <a:solidFill>
                    <a:schemeClr val="tx1"/>
                  </a:solidFill>
                  <a:latin typeface="Times New Roman" panose="02020603050405020304" pitchFamily="18" charset="0"/>
                  <a:cs typeface="Times New Roman" panose="02020603050405020304" pitchFamily="18" charset="0"/>
                </a:rPr>
                <a:t>Test</a:t>
              </a:r>
            </a:p>
          </p:txBody>
        </p:sp>
        <p:cxnSp>
          <p:nvCxnSpPr>
            <p:cNvPr id="16" name="Straight Arrow Connector 15">
              <a:extLst>
                <a:ext uri="{FF2B5EF4-FFF2-40B4-BE49-F238E27FC236}">
                  <a16:creationId xmlns:a16="http://schemas.microsoft.com/office/drawing/2014/main" id="{1E3A2613-9EE0-451C-8B3A-FBCA2DDEABD2}"/>
                </a:ext>
              </a:extLst>
            </p:cNvPr>
            <p:cNvCxnSpPr>
              <a:stCxn id="10" idx="2"/>
              <a:endCxn id="12" idx="0"/>
            </p:cNvCxnSpPr>
            <p:nvPr/>
          </p:nvCxnSpPr>
          <p:spPr>
            <a:xfrm>
              <a:off x="5452890" y="2613488"/>
              <a:ext cx="0" cy="35722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F0263E87-992A-4EEE-86BB-C685A79C29E2}"/>
                </a:ext>
              </a:extLst>
            </p:cNvPr>
            <p:cNvCxnSpPr>
              <a:stCxn id="12" idx="2"/>
              <a:endCxn id="14" idx="0"/>
            </p:cNvCxnSpPr>
            <p:nvPr/>
          </p:nvCxnSpPr>
          <p:spPr>
            <a:xfrm flipH="1">
              <a:off x="5451390" y="3271329"/>
              <a:ext cx="1500" cy="2959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7C9BB1C1-BCE5-478E-A564-F0296E46C2F6}"/>
                </a:ext>
              </a:extLst>
            </p:cNvPr>
            <p:cNvCxnSpPr>
              <a:stCxn id="14" idx="2"/>
              <a:endCxn id="15" idx="0"/>
            </p:cNvCxnSpPr>
            <p:nvPr/>
          </p:nvCxnSpPr>
          <p:spPr>
            <a:xfrm flipH="1">
              <a:off x="5451389" y="3867894"/>
              <a:ext cx="1" cy="2959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BEEBB574-31BC-46F7-B22F-7FAD80FB1571}"/>
                </a:ext>
              </a:extLst>
            </p:cNvPr>
            <p:cNvCxnSpPr>
              <a:stCxn id="13" idx="3"/>
              <a:endCxn id="12" idx="1"/>
            </p:cNvCxnSpPr>
            <p:nvPr/>
          </p:nvCxnSpPr>
          <p:spPr>
            <a:xfrm>
              <a:off x="4520619" y="3121019"/>
              <a:ext cx="36845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378377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44EC4E-8C33-495A-802F-3BC3030CABE1}"/>
              </a:ext>
            </a:extLst>
          </p:cNvPr>
          <p:cNvSpPr txBox="1">
            <a:spLocks noChangeArrowheads="1"/>
          </p:cNvSpPr>
          <p:nvPr/>
        </p:nvSpPr>
        <p:spPr bwMode="auto">
          <a:xfrm>
            <a:off x="146666" y="155888"/>
            <a:ext cx="19861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sz="2400" dirty="0">
                <a:solidFill>
                  <a:schemeClr val="bg1"/>
                </a:solidFill>
                <a:latin typeface="Times New Roman" panose="02020603050405020304" pitchFamily="18" charset="0"/>
                <a:cs typeface="Times New Roman" panose="02020603050405020304" pitchFamily="18" charset="0"/>
              </a:rPr>
              <a:t>Methodology</a:t>
            </a:r>
          </a:p>
        </p:txBody>
      </p:sp>
      <p:sp>
        <p:nvSpPr>
          <p:cNvPr id="3" name="文本框 9">
            <a:extLst>
              <a:ext uri="{FF2B5EF4-FFF2-40B4-BE49-F238E27FC236}">
                <a16:creationId xmlns:a16="http://schemas.microsoft.com/office/drawing/2014/main" id="{F695B5FA-6363-4165-A2DE-551130B901FA}"/>
              </a:ext>
            </a:extLst>
          </p:cNvPr>
          <p:cNvSpPr txBox="1"/>
          <p:nvPr/>
        </p:nvSpPr>
        <p:spPr>
          <a:xfrm>
            <a:off x="122352" y="915566"/>
            <a:ext cx="4015281" cy="307777"/>
          </a:xfrm>
          <a:prstGeom prst="rect">
            <a:avLst/>
          </a:prstGeom>
          <a:noFill/>
        </p:spPr>
        <p:txBody>
          <a:bodyPr wrap="square" rtlCol="0">
            <a:spAutoFit/>
          </a:bodyPr>
          <a:lstStyle>
            <a:defPPr>
              <a:defRPr lang="en-US"/>
            </a:defPPr>
            <a:lvl1pPr marL="0" algn="l" defTabSz="685165" rtl="0" eaLnBrk="1" latinLnBrk="0" hangingPunct="1">
              <a:defRPr sz="1350" kern="1200">
                <a:solidFill>
                  <a:schemeClr val="tx1"/>
                </a:solidFill>
                <a:latin typeface="+mn-lt"/>
                <a:ea typeface="+mn-ea"/>
                <a:cs typeface="+mn-cs"/>
              </a:defRPr>
            </a:lvl1pPr>
            <a:lvl2pPr marL="342900" algn="l" defTabSz="685165" rtl="0" eaLnBrk="1" latinLnBrk="0" hangingPunct="1">
              <a:defRPr sz="1350" kern="1200">
                <a:solidFill>
                  <a:schemeClr val="tx1"/>
                </a:solidFill>
                <a:latin typeface="+mn-lt"/>
                <a:ea typeface="+mn-ea"/>
                <a:cs typeface="+mn-cs"/>
              </a:defRPr>
            </a:lvl2pPr>
            <a:lvl3pPr marL="685800" algn="l" defTabSz="685165" rtl="0" eaLnBrk="1" latinLnBrk="0" hangingPunct="1">
              <a:defRPr sz="1350" kern="1200">
                <a:solidFill>
                  <a:schemeClr val="tx1"/>
                </a:solidFill>
                <a:latin typeface="+mn-lt"/>
                <a:ea typeface="+mn-ea"/>
                <a:cs typeface="+mn-cs"/>
              </a:defRPr>
            </a:lvl3pPr>
            <a:lvl4pPr marL="1028700" algn="l" defTabSz="685165" rtl="0" eaLnBrk="1" latinLnBrk="0" hangingPunct="1">
              <a:defRPr sz="1350" kern="1200">
                <a:solidFill>
                  <a:schemeClr val="tx1"/>
                </a:solidFill>
                <a:latin typeface="+mn-lt"/>
                <a:ea typeface="+mn-ea"/>
                <a:cs typeface="+mn-cs"/>
              </a:defRPr>
            </a:lvl4pPr>
            <a:lvl5pPr marL="1371600" algn="l" defTabSz="685165" rtl="0" eaLnBrk="1" latinLnBrk="0" hangingPunct="1">
              <a:defRPr sz="1350" kern="1200">
                <a:solidFill>
                  <a:schemeClr val="tx1"/>
                </a:solidFill>
                <a:latin typeface="+mn-lt"/>
                <a:ea typeface="+mn-ea"/>
                <a:cs typeface="+mn-cs"/>
              </a:defRPr>
            </a:lvl5pPr>
            <a:lvl6pPr marL="1714500" algn="l" defTabSz="685165" rtl="0" eaLnBrk="1" latinLnBrk="0" hangingPunct="1">
              <a:defRPr sz="1350" kern="1200">
                <a:solidFill>
                  <a:schemeClr val="tx1"/>
                </a:solidFill>
                <a:latin typeface="+mn-lt"/>
                <a:ea typeface="+mn-ea"/>
                <a:cs typeface="+mn-cs"/>
              </a:defRPr>
            </a:lvl6pPr>
            <a:lvl7pPr marL="2057400" algn="l" defTabSz="685165" rtl="0" eaLnBrk="1" latinLnBrk="0" hangingPunct="1">
              <a:defRPr sz="1350" kern="1200">
                <a:solidFill>
                  <a:schemeClr val="tx1"/>
                </a:solidFill>
                <a:latin typeface="+mn-lt"/>
                <a:ea typeface="+mn-ea"/>
                <a:cs typeface="+mn-cs"/>
              </a:defRPr>
            </a:lvl7pPr>
            <a:lvl8pPr marL="2400300" algn="l" defTabSz="685165" rtl="0" eaLnBrk="1" latinLnBrk="0" hangingPunct="1">
              <a:defRPr sz="1350" kern="1200">
                <a:solidFill>
                  <a:schemeClr val="tx1"/>
                </a:solidFill>
                <a:latin typeface="+mn-lt"/>
                <a:ea typeface="+mn-ea"/>
                <a:cs typeface="+mn-cs"/>
              </a:defRPr>
            </a:lvl8pPr>
            <a:lvl9pPr marL="2743200" algn="l" defTabSz="685165" rtl="0" eaLnBrk="1" latinLnBrk="0" hangingPunct="1">
              <a:defRPr sz="1350" kern="1200">
                <a:solidFill>
                  <a:schemeClr val="tx1"/>
                </a:solidFill>
                <a:latin typeface="+mn-lt"/>
                <a:ea typeface="+mn-ea"/>
                <a:cs typeface="+mn-cs"/>
              </a:defRPr>
            </a:lvl9pPr>
          </a:lstStyle>
          <a:p>
            <a:pPr marL="285750" indent="-285750">
              <a:buFont typeface="Wingdings" panose="05000000000000000000" pitchFamily="2" charset="2"/>
              <a:buChar char="Ø"/>
            </a:pPr>
            <a:r>
              <a:rPr lang="en-US" altLang="zh-CN" sz="1400" dirty="0"/>
              <a:t> </a:t>
            </a:r>
            <a:r>
              <a:rPr lang="en-US" altLang="zh-CN" sz="1400" b="1" dirty="0">
                <a:latin typeface="Times New Roman" panose="02020603050405020304" pitchFamily="18" charset="0"/>
                <a:cs typeface="Times New Roman" panose="02020603050405020304" pitchFamily="18" charset="0"/>
              </a:rPr>
              <a:t>Evaluation metrics</a:t>
            </a:r>
            <a:endParaRPr lang="zh-CN" altLang="en-US" sz="14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DAB2134E-3467-49D0-8E08-A4FD5C6ADBEE}"/>
                  </a:ext>
                </a:extLst>
              </p:cNvPr>
              <p:cNvSpPr/>
              <p:nvPr/>
            </p:nvSpPr>
            <p:spPr>
              <a:xfrm>
                <a:off x="180993" y="2203924"/>
                <a:ext cx="6336704" cy="861903"/>
              </a:xfrm>
              <a:prstGeom prst="rect">
                <a:avLst/>
              </a:prstGeom>
            </p:spPr>
            <p:txBody>
              <a:bodyPr wrap="square">
                <a:spAutoFit/>
              </a:bodyPr>
              <a:lstStyle/>
              <a:p>
                <a:pPr algn="just">
                  <a:lnSpc>
                    <a:spcPct val="107000"/>
                  </a:lnSpc>
                  <a:spcAft>
                    <a:spcPts val="800"/>
                  </a:spcAft>
                </a:pPr>
                <a14:m>
                  <m:oMath xmlns:m="http://schemas.openxmlformats.org/officeDocument/2006/math">
                    <m:sSup>
                      <m:sSupPr>
                        <m:ctrlPr>
                          <a:rPr lang="en-GB" sz="1200" i="1">
                            <a:latin typeface="Cambria Math" panose="02040503050406030204" pitchFamily="18" charset="0"/>
                            <a:ea typeface="宋体" panose="02010600030101010101" pitchFamily="2" charset="-122"/>
                            <a:cs typeface="Arial" panose="020B0604020202020204" pitchFamily="34" charset="0"/>
                          </a:rPr>
                        </m:ctrlPr>
                      </m:sSupPr>
                      <m:e>
                        <m:r>
                          <a:rPr lang="en-GB" sz="1200" i="1">
                            <a:effectLst/>
                            <a:latin typeface="Cambria Math" panose="02040503050406030204" pitchFamily="18" charset="0"/>
                            <a:ea typeface="宋体" panose="02010600030101010101" pitchFamily="2" charset="-122"/>
                            <a:cs typeface="Arial" panose="020B0604020202020204" pitchFamily="34" charset="0"/>
                          </a:rPr>
                          <m:t>𝑅</m:t>
                        </m:r>
                      </m:e>
                      <m:sup>
                        <m:r>
                          <a:rPr lang="en-GB" sz="1200" i="1">
                            <a:effectLst/>
                            <a:latin typeface="Cambria Math" panose="02040503050406030204" pitchFamily="18" charset="0"/>
                            <a:ea typeface="宋体" panose="02010600030101010101" pitchFamily="2" charset="-122"/>
                            <a:cs typeface="Arial" panose="020B0604020202020204" pitchFamily="34" charset="0"/>
                          </a:rPr>
                          <m:t>2</m:t>
                        </m:r>
                      </m:sup>
                    </m:sSup>
                    <m:r>
                      <a:rPr lang="en-GB" sz="1200" i="1">
                        <a:effectLst/>
                        <a:latin typeface="Cambria Math" panose="02040503050406030204" pitchFamily="18" charset="0"/>
                        <a:ea typeface="宋体" panose="02010600030101010101" pitchFamily="2" charset="-122"/>
                        <a:cs typeface="Arial" panose="020B0604020202020204" pitchFamily="34" charset="0"/>
                      </a:rPr>
                      <m:t>=1−</m:t>
                    </m:r>
                    <m:f>
                      <m:fPr>
                        <m:ctrlPr>
                          <a:rPr lang="en-GB" sz="1200" i="1">
                            <a:effectLst/>
                            <a:latin typeface="Cambria Math" panose="02040503050406030204" pitchFamily="18" charset="0"/>
                            <a:ea typeface="宋体" panose="02010600030101010101" pitchFamily="2" charset="-122"/>
                            <a:cs typeface="Arial" panose="020B0604020202020204" pitchFamily="34" charset="0"/>
                          </a:rPr>
                        </m:ctrlPr>
                      </m:fPr>
                      <m:num>
                        <m:nary>
                          <m:naryPr>
                            <m:chr m:val="∑"/>
                            <m:limLoc m:val="subSup"/>
                            <m:ctrlPr>
                              <a:rPr lang="en-GB" sz="1200" i="1">
                                <a:effectLst/>
                                <a:latin typeface="Cambria Math" panose="02040503050406030204" pitchFamily="18" charset="0"/>
                                <a:ea typeface="宋体" panose="02010600030101010101" pitchFamily="2" charset="-122"/>
                                <a:cs typeface="Arial" panose="020B0604020202020204" pitchFamily="34" charset="0"/>
                              </a:rPr>
                            </m:ctrlPr>
                          </m:naryPr>
                          <m:sub>
                            <m:r>
                              <a:rPr lang="en-GB" sz="1200" i="1">
                                <a:effectLst/>
                                <a:latin typeface="Cambria Math" panose="02040503050406030204" pitchFamily="18" charset="0"/>
                                <a:ea typeface="宋体" panose="02010600030101010101" pitchFamily="2" charset="-122"/>
                                <a:cs typeface="Arial" panose="020B0604020202020204" pitchFamily="34" charset="0"/>
                              </a:rPr>
                              <m:t>𝑖</m:t>
                            </m:r>
                            <m:r>
                              <a:rPr lang="en-GB" sz="1200" i="1">
                                <a:effectLst/>
                                <a:latin typeface="Cambria Math" panose="02040503050406030204" pitchFamily="18" charset="0"/>
                                <a:ea typeface="宋体" panose="02010600030101010101" pitchFamily="2" charset="-122"/>
                                <a:cs typeface="Arial" panose="020B0604020202020204" pitchFamily="34" charset="0"/>
                              </a:rPr>
                              <m:t>=1</m:t>
                            </m:r>
                          </m:sub>
                          <m:sup>
                            <m:r>
                              <a:rPr lang="en-GB" sz="1200" i="1">
                                <a:effectLst/>
                                <a:latin typeface="Cambria Math" panose="02040503050406030204" pitchFamily="18" charset="0"/>
                                <a:ea typeface="宋体" panose="02010600030101010101" pitchFamily="2" charset="-122"/>
                                <a:cs typeface="Arial" panose="020B0604020202020204" pitchFamily="34" charset="0"/>
                              </a:rPr>
                              <m:t>𝑛</m:t>
                            </m:r>
                          </m:sup>
                          <m:e>
                            <m:sSup>
                              <m:sSupPr>
                                <m:ctrlPr>
                                  <a:rPr lang="en-GB" sz="1200" i="1">
                                    <a:effectLst/>
                                    <a:latin typeface="Cambria Math" panose="02040503050406030204" pitchFamily="18" charset="0"/>
                                    <a:ea typeface="宋体" panose="02010600030101010101" pitchFamily="2" charset="-122"/>
                                    <a:cs typeface="Arial" panose="020B0604020202020204" pitchFamily="34" charset="0"/>
                                  </a:rPr>
                                </m:ctrlPr>
                              </m:sSupPr>
                              <m:e>
                                <m:r>
                                  <a:rPr lang="en-GB" sz="1200" i="1">
                                    <a:effectLst/>
                                    <a:latin typeface="Cambria Math" panose="02040503050406030204" pitchFamily="18" charset="0"/>
                                    <a:ea typeface="宋体" panose="02010600030101010101" pitchFamily="2" charset="-122"/>
                                    <a:cs typeface="Arial" panose="020B0604020202020204" pitchFamily="34" charset="0"/>
                                  </a:rPr>
                                  <m:t>(</m:t>
                                </m:r>
                                <m:sSub>
                                  <m:sSubPr>
                                    <m:ctrlPr>
                                      <a:rPr lang="en-GB" sz="1200" i="1">
                                        <a:effectLst/>
                                        <a:latin typeface="Cambria Math" panose="02040503050406030204" pitchFamily="18" charset="0"/>
                                        <a:ea typeface="宋体" panose="02010600030101010101" pitchFamily="2" charset="-122"/>
                                        <a:cs typeface="Arial" panose="020B0604020202020204" pitchFamily="34" charset="0"/>
                                      </a:rPr>
                                    </m:ctrlPr>
                                  </m:sSubPr>
                                  <m:e>
                                    <m:r>
                                      <a:rPr lang="en-GB" sz="1200" i="1">
                                        <a:effectLst/>
                                        <a:latin typeface="Cambria Math" panose="02040503050406030204" pitchFamily="18" charset="0"/>
                                        <a:ea typeface="宋体" panose="02010600030101010101" pitchFamily="2" charset="-122"/>
                                        <a:cs typeface="Arial" panose="020B0604020202020204" pitchFamily="34" charset="0"/>
                                      </a:rPr>
                                      <m:t>𝑦</m:t>
                                    </m:r>
                                  </m:e>
                                  <m:sub>
                                    <m:r>
                                      <a:rPr lang="en-GB" sz="1200" i="1">
                                        <a:effectLst/>
                                        <a:latin typeface="Cambria Math" panose="02040503050406030204" pitchFamily="18" charset="0"/>
                                        <a:ea typeface="宋体" panose="02010600030101010101" pitchFamily="2" charset="-122"/>
                                        <a:cs typeface="Arial" panose="020B0604020202020204" pitchFamily="34" charset="0"/>
                                      </a:rPr>
                                      <m:t>𝑖</m:t>
                                    </m:r>
                                  </m:sub>
                                </m:sSub>
                                <m:r>
                                  <a:rPr lang="en-GB" sz="1200" i="1">
                                    <a:effectLst/>
                                    <a:latin typeface="Cambria Math" panose="02040503050406030204" pitchFamily="18" charset="0"/>
                                    <a:ea typeface="宋体" panose="02010600030101010101" pitchFamily="2" charset="-122"/>
                                    <a:cs typeface="Arial" panose="020B0604020202020204" pitchFamily="34" charset="0"/>
                                  </a:rPr>
                                  <m:t>−</m:t>
                                </m:r>
                                <m:sSub>
                                  <m:sSubPr>
                                    <m:ctrlPr>
                                      <a:rPr lang="en-GB" sz="1200" i="1">
                                        <a:effectLst/>
                                        <a:latin typeface="Cambria Math" panose="02040503050406030204" pitchFamily="18" charset="0"/>
                                        <a:ea typeface="宋体" panose="02010600030101010101" pitchFamily="2" charset="-122"/>
                                        <a:cs typeface="Arial" panose="020B0604020202020204" pitchFamily="34" charset="0"/>
                                      </a:rPr>
                                    </m:ctrlPr>
                                  </m:sSubPr>
                                  <m:e>
                                    <m:r>
                                      <a:rPr lang="en-GB" sz="1200" i="1">
                                        <a:effectLst/>
                                        <a:latin typeface="Cambria Math" panose="02040503050406030204" pitchFamily="18" charset="0"/>
                                        <a:ea typeface="宋体" panose="02010600030101010101" pitchFamily="2" charset="-122"/>
                                        <a:cs typeface="Arial" panose="020B0604020202020204" pitchFamily="34" charset="0"/>
                                      </a:rPr>
                                      <m:t>𝑥</m:t>
                                    </m:r>
                                  </m:e>
                                  <m:sub>
                                    <m:r>
                                      <a:rPr lang="en-GB" sz="1200" i="1">
                                        <a:effectLst/>
                                        <a:latin typeface="Cambria Math" panose="02040503050406030204" pitchFamily="18" charset="0"/>
                                        <a:ea typeface="宋体" panose="02010600030101010101" pitchFamily="2" charset="-122"/>
                                        <a:cs typeface="Arial" panose="020B0604020202020204" pitchFamily="34" charset="0"/>
                                      </a:rPr>
                                      <m:t>𝑖</m:t>
                                    </m:r>
                                  </m:sub>
                                </m:sSub>
                                <m:r>
                                  <a:rPr lang="en-GB" sz="1200" i="1">
                                    <a:effectLst/>
                                    <a:latin typeface="Cambria Math" panose="02040503050406030204" pitchFamily="18" charset="0"/>
                                    <a:ea typeface="宋体" panose="02010600030101010101" pitchFamily="2" charset="-122"/>
                                    <a:cs typeface="Arial" panose="020B0604020202020204" pitchFamily="34" charset="0"/>
                                  </a:rPr>
                                  <m:t>)</m:t>
                                </m:r>
                              </m:e>
                              <m:sup>
                                <m:r>
                                  <a:rPr lang="en-GB" sz="1200" i="1">
                                    <a:effectLst/>
                                    <a:latin typeface="Cambria Math" panose="02040503050406030204" pitchFamily="18" charset="0"/>
                                    <a:ea typeface="宋体" panose="02010600030101010101" pitchFamily="2" charset="-122"/>
                                    <a:cs typeface="Arial" panose="020B0604020202020204" pitchFamily="34" charset="0"/>
                                  </a:rPr>
                                  <m:t>2</m:t>
                                </m:r>
                              </m:sup>
                            </m:sSup>
                          </m:e>
                        </m:nary>
                      </m:num>
                      <m:den>
                        <m:nary>
                          <m:naryPr>
                            <m:chr m:val="∑"/>
                            <m:limLoc m:val="subSup"/>
                            <m:ctrlPr>
                              <a:rPr lang="en-GB" sz="1200" i="1">
                                <a:effectLst/>
                                <a:latin typeface="Cambria Math" panose="02040503050406030204" pitchFamily="18" charset="0"/>
                                <a:ea typeface="宋体" panose="02010600030101010101" pitchFamily="2" charset="-122"/>
                                <a:cs typeface="Arial" panose="020B0604020202020204" pitchFamily="34" charset="0"/>
                              </a:rPr>
                            </m:ctrlPr>
                          </m:naryPr>
                          <m:sub>
                            <m:r>
                              <a:rPr lang="en-GB" sz="1200" i="1">
                                <a:effectLst/>
                                <a:latin typeface="Cambria Math" panose="02040503050406030204" pitchFamily="18" charset="0"/>
                                <a:ea typeface="宋体" panose="02010600030101010101" pitchFamily="2" charset="-122"/>
                                <a:cs typeface="Arial" panose="020B0604020202020204" pitchFamily="34" charset="0"/>
                              </a:rPr>
                              <m:t>𝑖</m:t>
                            </m:r>
                            <m:r>
                              <a:rPr lang="en-GB" sz="1200" i="1">
                                <a:effectLst/>
                                <a:latin typeface="Cambria Math" panose="02040503050406030204" pitchFamily="18" charset="0"/>
                                <a:ea typeface="宋体" panose="02010600030101010101" pitchFamily="2" charset="-122"/>
                                <a:cs typeface="Arial" panose="020B0604020202020204" pitchFamily="34" charset="0"/>
                              </a:rPr>
                              <m:t>=1</m:t>
                            </m:r>
                          </m:sub>
                          <m:sup>
                            <m:r>
                              <a:rPr lang="en-GB" sz="1200" i="1">
                                <a:effectLst/>
                                <a:latin typeface="Cambria Math" panose="02040503050406030204" pitchFamily="18" charset="0"/>
                                <a:ea typeface="宋体" panose="02010600030101010101" pitchFamily="2" charset="-122"/>
                                <a:cs typeface="Arial" panose="020B0604020202020204" pitchFamily="34" charset="0"/>
                              </a:rPr>
                              <m:t>𝑛</m:t>
                            </m:r>
                          </m:sup>
                          <m:e>
                            <m:sSup>
                              <m:sSupPr>
                                <m:ctrlPr>
                                  <a:rPr lang="en-GB" sz="1200" i="1">
                                    <a:effectLst/>
                                    <a:latin typeface="Cambria Math" panose="02040503050406030204" pitchFamily="18" charset="0"/>
                                    <a:ea typeface="宋体" panose="02010600030101010101" pitchFamily="2" charset="-122"/>
                                    <a:cs typeface="Arial" panose="020B0604020202020204" pitchFamily="34" charset="0"/>
                                  </a:rPr>
                                </m:ctrlPr>
                              </m:sSupPr>
                              <m:e>
                                <m:r>
                                  <a:rPr lang="en-GB" sz="1200" i="1">
                                    <a:effectLst/>
                                    <a:latin typeface="Cambria Math" panose="02040503050406030204" pitchFamily="18" charset="0"/>
                                    <a:ea typeface="宋体" panose="02010600030101010101" pitchFamily="2" charset="-122"/>
                                    <a:cs typeface="Arial" panose="020B0604020202020204" pitchFamily="34" charset="0"/>
                                  </a:rPr>
                                  <m:t>(</m:t>
                                </m:r>
                                <m:sSub>
                                  <m:sSubPr>
                                    <m:ctrlPr>
                                      <a:rPr lang="en-GB" sz="1200" i="1">
                                        <a:effectLst/>
                                        <a:latin typeface="Cambria Math" panose="02040503050406030204" pitchFamily="18" charset="0"/>
                                        <a:ea typeface="宋体" panose="02010600030101010101" pitchFamily="2" charset="-122"/>
                                        <a:cs typeface="Arial" panose="020B0604020202020204" pitchFamily="34" charset="0"/>
                                      </a:rPr>
                                    </m:ctrlPr>
                                  </m:sSubPr>
                                  <m:e>
                                    <m:r>
                                      <a:rPr lang="en-GB" sz="1200" i="1">
                                        <a:effectLst/>
                                        <a:latin typeface="Cambria Math" panose="02040503050406030204" pitchFamily="18" charset="0"/>
                                        <a:ea typeface="宋体" panose="02010600030101010101" pitchFamily="2" charset="-122"/>
                                        <a:cs typeface="Arial" panose="020B0604020202020204" pitchFamily="34" charset="0"/>
                                      </a:rPr>
                                      <m:t>𝑥</m:t>
                                    </m:r>
                                  </m:e>
                                  <m:sub>
                                    <m:r>
                                      <a:rPr lang="en-GB" sz="1200" i="1">
                                        <a:effectLst/>
                                        <a:latin typeface="Cambria Math" panose="02040503050406030204" pitchFamily="18" charset="0"/>
                                        <a:ea typeface="宋体" panose="02010600030101010101" pitchFamily="2" charset="-122"/>
                                        <a:cs typeface="Arial" panose="020B0604020202020204" pitchFamily="34" charset="0"/>
                                      </a:rPr>
                                      <m:t>𝑖</m:t>
                                    </m:r>
                                  </m:sub>
                                </m:sSub>
                                <m:r>
                                  <a:rPr lang="en-GB" sz="1200" i="1">
                                    <a:effectLst/>
                                    <a:latin typeface="Cambria Math" panose="02040503050406030204" pitchFamily="18" charset="0"/>
                                    <a:ea typeface="宋体" panose="02010600030101010101" pitchFamily="2" charset="-122"/>
                                    <a:cs typeface="Arial" panose="020B0604020202020204" pitchFamily="34" charset="0"/>
                                  </a:rPr>
                                  <m:t>−</m:t>
                                </m:r>
                                <m:sSub>
                                  <m:sSubPr>
                                    <m:ctrlPr>
                                      <a:rPr lang="en-GB" sz="1200" i="1">
                                        <a:effectLst/>
                                        <a:latin typeface="Cambria Math" panose="02040503050406030204" pitchFamily="18" charset="0"/>
                                        <a:ea typeface="宋体" panose="02010600030101010101" pitchFamily="2" charset="-122"/>
                                        <a:cs typeface="Arial" panose="020B0604020202020204" pitchFamily="34" charset="0"/>
                                      </a:rPr>
                                    </m:ctrlPr>
                                  </m:sSubPr>
                                  <m:e>
                                    <m:acc>
                                      <m:accPr>
                                        <m:chr m:val="̅"/>
                                        <m:ctrlPr>
                                          <a:rPr lang="en-GB" sz="1200" i="1">
                                            <a:effectLst/>
                                            <a:latin typeface="Cambria Math" panose="02040503050406030204" pitchFamily="18" charset="0"/>
                                            <a:ea typeface="宋体" panose="02010600030101010101" pitchFamily="2" charset="-122"/>
                                            <a:cs typeface="Arial" panose="020B0604020202020204" pitchFamily="34" charset="0"/>
                                          </a:rPr>
                                        </m:ctrlPr>
                                      </m:accPr>
                                      <m:e>
                                        <m:r>
                                          <a:rPr lang="en-GB" sz="1200" i="1">
                                            <a:effectLst/>
                                            <a:latin typeface="Cambria Math" panose="02040503050406030204" pitchFamily="18" charset="0"/>
                                            <a:ea typeface="宋体" panose="02010600030101010101" pitchFamily="2" charset="-122"/>
                                            <a:cs typeface="Arial" panose="020B0604020202020204" pitchFamily="34" charset="0"/>
                                          </a:rPr>
                                          <m:t>𝑥</m:t>
                                        </m:r>
                                      </m:e>
                                    </m:acc>
                                  </m:e>
                                  <m:sub>
                                    <m:r>
                                      <a:rPr lang="en-GB" sz="1200" i="1">
                                        <a:effectLst/>
                                        <a:latin typeface="Cambria Math" panose="02040503050406030204" pitchFamily="18" charset="0"/>
                                        <a:ea typeface="宋体" panose="02010600030101010101" pitchFamily="2" charset="-122"/>
                                        <a:cs typeface="Arial" panose="020B0604020202020204" pitchFamily="34" charset="0"/>
                                      </a:rPr>
                                      <m:t>𝑖</m:t>
                                    </m:r>
                                  </m:sub>
                                </m:sSub>
                                <m:r>
                                  <a:rPr lang="en-GB" sz="1200" i="1">
                                    <a:effectLst/>
                                    <a:latin typeface="Cambria Math" panose="02040503050406030204" pitchFamily="18" charset="0"/>
                                    <a:ea typeface="宋体" panose="02010600030101010101" pitchFamily="2" charset="-122"/>
                                    <a:cs typeface="Arial" panose="020B0604020202020204" pitchFamily="34" charset="0"/>
                                  </a:rPr>
                                  <m:t>)</m:t>
                                </m:r>
                              </m:e>
                              <m:sup>
                                <m:r>
                                  <a:rPr lang="en-GB" sz="1200" i="1">
                                    <a:effectLst/>
                                    <a:latin typeface="Cambria Math" panose="02040503050406030204" pitchFamily="18" charset="0"/>
                                    <a:ea typeface="宋体" panose="02010600030101010101" pitchFamily="2" charset="-122"/>
                                    <a:cs typeface="Arial" panose="020B0604020202020204" pitchFamily="34" charset="0"/>
                                  </a:rPr>
                                  <m:t>2</m:t>
                                </m:r>
                              </m:sup>
                            </m:sSup>
                          </m:e>
                        </m:nary>
                      </m:den>
                    </m:f>
                  </m:oMath>
                </a14:m>
                <a:r>
                  <a:rPr lang="en-GB" sz="1200" dirty="0">
                    <a:effectLst/>
                    <a:latin typeface="Times New Roman" panose="02020603050405020304" pitchFamily="18" charset="0"/>
                    <a:ea typeface="宋体" panose="02010600030101010101" pitchFamily="2" charset="-122"/>
                    <a:cs typeface="Times New Roman" panose="02020603050405020304" pitchFamily="18" charset="0"/>
                  </a:rPr>
                  <a:t>                                                                                                                 (2)                                                                                                       </a:t>
                </a:r>
              </a:p>
              <a:p>
                <a:pPr algn="just">
                  <a:lnSpc>
                    <a:spcPct val="107000"/>
                  </a:lnSpc>
                  <a:spcAft>
                    <a:spcPts val="800"/>
                  </a:spcAft>
                </a:pPr>
                <a14:m>
                  <m:oMath xmlns:m="http://schemas.openxmlformats.org/officeDocument/2006/math">
                    <m:r>
                      <a:rPr lang="en-GB" sz="1200" i="1">
                        <a:effectLst/>
                        <a:latin typeface="Cambria Math" panose="02040503050406030204" pitchFamily="18" charset="0"/>
                        <a:ea typeface="宋体" panose="02010600030101010101" pitchFamily="2" charset="-122"/>
                        <a:cs typeface="Arial" panose="020B0604020202020204" pitchFamily="34" charset="0"/>
                      </a:rPr>
                      <m:t>𝑀𝐴𝑃𝐸</m:t>
                    </m:r>
                    <m:r>
                      <a:rPr lang="en-GB" sz="1200" i="1">
                        <a:effectLst/>
                        <a:latin typeface="Cambria Math" panose="02040503050406030204" pitchFamily="18" charset="0"/>
                        <a:ea typeface="宋体" panose="02010600030101010101" pitchFamily="2" charset="-122"/>
                        <a:cs typeface="Arial" panose="020B0604020202020204" pitchFamily="34" charset="0"/>
                      </a:rPr>
                      <m:t>=</m:t>
                    </m:r>
                    <m:f>
                      <m:fPr>
                        <m:ctrlPr>
                          <a:rPr lang="en-GB" sz="1200" i="1">
                            <a:effectLst/>
                            <a:latin typeface="Cambria Math" panose="02040503050406030204" pitchFamily="18" charset="0"/>
                            <a:ea typeface="宋体" panose="02010600030101010101" pitchFamily="2" charset="-122"/>
                            <a:cs typeface="Arial" panose="020B0604020202020204" pitchFamily="34" charset="0"/>
                          </a:rPr>
                        </m:ctrlPr>
                      </m:fPr>
                      <m:num>
                        <m:r>
                          <a:rPr lang="en-GB" sz="1200" i="1">
                            <a:effectLst/>
                            <a:latin typeface="Cambria Math" panose="02040503050406030204" pitchFamily="18" charset="0"/>
                            <a:ea typeface="宋体" panose="02010600030101010101" pitchFamily="2" charset="-122"/>
                            <a:cs typeface="Arial" panose="020B0604020202020204" pitchFamily="34" charset="0"/>
                          </a:rPr>
                          <m:t>1</m:t>
                        </m:r>
                      </m:num>
                      <m:den>
                        <m:r>
                          <a:rPr lang="en-GB" sz="1200" i="1">
                            <a:effectLst/>
                            <a:latin typeface="Cambria Math" panose="02040503050406030204" pitchFamily="18" charset="0"/>
                            <a:ea typeface="宋体" panose="02010600030101010101" pitchFamily="2" charset="-122"/>
                            <a:cs typeface="Arial" panose="020B0604020202020204" pitchFamily="34" charset="0"/>
                          </a:rPr>
                          <m:t>𝑛</m:t>
                        </m:r>
                      </m:den>
                    </m:f>
                    <m:nary>
                      <m:naryPr>
                        <m:chr m:val="∑"/>
                        <m:limLoc m:val="subSup"/>
                        <m:ctrlPr>
                          <a:rPr lang="en-GB" sz="1200" i="1">
                            <a:effectLst/>
                            <a:latin typeface="Cambria Math" panose="02040503050406030204" pitchFamily="18" charset="0"/>
                            <a:ea typeface="宋体" panose="02010600030101010101" pitchFamily="2" charset="-122"/>
                            <a:cs typeface="Arial" panose="020B0604020202020204" pitchFamily="34" charset="0"/>
                          </a:rPr>
                        </m:ctrlPr>
                      </m:naryPr>
                      <m:sub>
                        <m:r>
                          <a:rPr lang="en-GB" sz="1200" i="1">
                            <a:effectLst/>
                            <a:latin typeface="Cambria Math" panose="02040503050406030204" pitchFamily="18" charset="0"/>
                            <a:ea typeface="宋体" panose="02010600030101010101" pitchFamily="2" charset="-122"/>
                            <a:cs typeface="Arial" panose="020B0604020202020204" pitchFamily="34" charset="0"/>
                          </a:rPr>
                          <m:t>𝑖</m:t>
                        </m:r>
                        <m:r>
                          <a:rPr lang="en-GB" sz="1200" i="1">
                            <a:effectLst/>
                            <a:latin typeface="Cambria Math" panose="02040503050406030204" pitchFamily="18" charset="0"/>
                            <a:ea typeface="宋体" panose="02010600030101010101" pitchFamily="2" charset="-122"/>
                            <a:cs typeface="Arial" panose="020B0604020202020204" pitchFamily="34" charset="0"/>
                          </a:rPr>
                          <m:t>=1</m:t>
                        </m:r>
                      </m:sub>
                      <m:sup>
                        <m:r>
                          <a:rPr lang="en-GB" sz="1200" i="1">
                            <a:effectLst/>
                            <a:latin typeface="Cambria Math" panose="02040503050406030204" pitchFamily="18" charset="0"/>
                            <a:ea typeface="宋体" panose="02010600030101010101" pitchFamily="2" charset="-122"/>
                            <a:cs typeface="Arial" panose="020B0604020202020204" pitchFamily="34" charset="0"/>
                          </a:rPr>
                          <m:t>𝑛</m:t>
                        </m:r>
                      </m:sup>
                      <m:e>
                        <m:d>
                          <m:dPr>
                            <m:begChr m:val="|"/>
                            <m:endChr m:val="|"/>
                            <m:ctrlPr>
                              <a:rPr lang="en-GB" sz="1200" i="1">
                                <a:effectLst/>
                                <a:latin typeface="Cambria Math" panose="02040503050406030204" pitchFamily="18" charset="0"/>
                                <a:ea typeface="宋体" panose="02010600030101010101" pitchFamily="2" charset="-122"/>
                                <a:cs typeface="Arial" panose="020B0604020202020204" pitchFamily="34" charset="0"/>
                              </a:rPr>
                            </m:ctrlPr>
                          </m:dPr>
                          <m:e>
                            <m:f>
                              <m:fPr>
                                <m:ctrlPr>
                                  <a:rPr lang="en-GB" sz="1200" i="1">
                                    <a:effectLst/>
                                    <a:latin typeface="Cambria Math" panose="02040503050406030204" pitchFamily="18" charset="0"/>
                                    <a:ea typeface="宋体" panose="02010600030101010101" pitchFamily="2" charset="-122"/>
                                    <a:cs typeface="Arial" panose="020B0604020202020204" pitchFamily="34" charset="0"/>
                                  </a:rPr>
                                </m:ctrlPr>
                              </m:fPr>
                              <m:num>
                                <m:sSub>
                                  <m:sSubPr>
                                    <m:ctrlPr>
                                      <a:rPr lang="en-GB" sz="1200" i="1">
                                        <a:effectLst/>
                                        <a:latin typeface="Cambria Math" panose="02040503050406030204" pitchFamily="18" charset="0"/>
                                        <a:ea typeface="宋体" panose="02010600030101010101" pitchFamily="2" charset="-122"/>
                                        <a:cs typeface="Arial" panose="020B0604020202020204" pitchFamily="34" charset="0"/>
                                      </a:rPr>
                                    </m:ctrlPr>
                                  </m:sSubPr>
                                  <m:e>
                                    <m:r>
                                      <a:rPr lang="en-GB" sz="1200" i="1">
                                        <a:effectLst/>
                                        <a:latin typeface="Cambria Math" panose="02040503050406030204" pitchFamily="18" charset="0"/>
                                        <a:ea typeface="宋体" panose="02010600030101010101" pitchFamily="2" charset="-122"/>
                                        <a:cs typeface="Arial" panose="020B0604020202020204" pitchFamily="34" charset="0"/>
                                      </a:rPr>
                                      <m:t>𝑥</m:t>
                                    </m:r>
                                  </m:e>
                                  <m:sub>
                                    <m:r>
                                      <a:rPr lang="en-GB" sz="1200" i="1">
                                        <a:effectLst/>
                                        <a:latin typeface="Cambria Math" panose="02040503050406030204" pitchFamily="18" charset="0"/>
                                        <a:ea typeface="宋体" panose="02010600030101010101" pitchFamily="2" charset="-122"/>
                                        <a:cs typeface="Arial" panose="020B0604020202020204" pitchFamily="34" charset="0"/>
                                      </a:rPr>
                                      <m:t>𝑖</m:t>
                                    </m:r>
                                  </m:sub>
                                </m:sSub>
                                <m:r>
                                  <a:rPr lang="en-GB" sz="1200" i="1">
                                    <a:effectLst/>
                                    <a:latin typeface="Cambria Math" panose="02040503050406030204" pitchFamily="18" charset="0"/>
                                    <a:ea typeface="宋体" panose="02010600030101010101" pitchFamily="2" charset="-122"/>
                                    <a:cs typeface="Arial" panose="020B0604020202020204" pitchFamily="34" charset="0"/>
                                  </a:rPr>
                                  <m:t>−</m:t>
                                </m:r>
                                <m:sSub>
                                  <m:sSubPr>
                                    <m:ctrlPr>
                                      <a:rPr lang="en-GB" sz="1200" i="1">
                                        <a:effectLst/>
                                        <a:latin typeface="Cambria Math" panose="02040503050406030204" pitchFamily="18" charset="0"/>
                                        <a:ea typeface="宋体" panose="02010600030101010101" pitchFamily="2" charset="-122"/>
                                        <a:cs typeface="Arial" panose="020B0604020202020204" pitchFamily="34" charset="0"/>
                                      </a:rPr>
                                    </m:ctrlPr>
                                  </m:sSubPr>
                                  <m:e>
                                    <m:r>
                                      <a:rPr lang="en-GB" sz="1200" i="1">
                                        <a:effectLst/>
                                        <a:latin typeface="Cambria Math" panose="02040503050406030204" pitchFamily="18" charset="0"/>
                                        <a:ea typeface="宋体" panose="02010600030101010101" pitchFamily="2" charset="-122"/>
                                        <a:cs typeface="Arial" panose="020B0604020202020204" pitchFamily="34" charset="0"/>
                                      </a:rPr>
                                      <m:t>𝑦</m:t>
                                    </m:r>
                                  </m:e>
                                  <m:sub>
                                    <m:r>
                                      <a:rPr lang="en-GB" sz="1200" i="1">
                                        <a:effectLst/>
                                        <a:latin typeface="Cambria Math" panose="02040503050406030204" pitchFamily="18" charset="0"/>
                                        <a:ea typeface="宋体" panose="02010600030101010101" pitchFamily="2" charset="-122"/>
                                        <a:cs typeface="Arial" panose="020B0604020202020204" pitchFamily="34" charset="0"/>
                                      </a:rPr>
                                      <m:t>𝑖</m:t>
                                    </m:r>
                                  </m:sub>
                                </m:sSub>
                              </m:num>
                              <m:den>
                                <m:sSub>
                                  <m:sSubPr>
                                    <m:ctrlPr>
                                      <a:rPr lang="en-GB" sz="1200" i="1">
                                        <a:effectLst/>
                                        <a:latin typeface="Cambria Math" panose="02040503050406030204" pitchFamily="18" charset="0"/>
                                        <a:ea typeface="宋体" panose="02010600030101010101" pitchFamily="2" charset="-122"/>
                                        <a:cs typeface="Arial" panose="020B0604020202020204" pitchFamily="34" charset="0"/>
                                      </a:rPr>
                                    </m:ctrlPr>
                                  </m:sSubPr>
                                  <m:e>
                                    <m:r>
                                      <a:rPr lang="en-GB" sz="1200" i="1">
                                        <a:effectLst/>
                                        <a:latin typeface="Cambria Math" panose="02040503050406030204" pitchFamily="18" charset="0"/>
                                        <a:ea typeface="宋体" panose="02010600030101010101" pitchFamily="2" charset="-122"/>
                                        <a:cs typeface="Arial" panose="020B0604020202020204" pitchFamily="34" charset="0"/>
                                      </a:rPr>
                                      <m:t>𝑥</m:t>
                                    </m:r>
                                  </m:e>
                                  <m:sub>
                                    <m:r>
                                      <a:rPr lang="en-GB" sz="1200" i="1">
                                        <a:effectLst/>
                                        <a:latin typeface="Cambria Math" panose="02040503050406030204" pitchFamily="18" charset="0"/>
                                        <a:ea typeface="宋体" panose="02010600030101010101" pitchFamily="2" charset="-122"/>
                                        <a:cs typeface="Arial" panose="020B0604020202020204" pitchFamily="34" charset="0"/>
                                      </a:rPr>
                                      <m:t>𝑖</m:t>
                                    </m:r>
                                  </m:sub>
                                </m:sSub>
                              </m:den>
                            </m:f>
                          </m:e>
                        </m:d>
                        <m:r>
                          <a:rPr lang="en-GB" sz="1200" i="1">
                            <a:effectLst/>
                            <a:latin typeface="Cambria Math" panose="02040503050406030204" pitchFamily="18" charset="0"/>
                            <a:ea typeface="宋体" panose="02010600030101010101" pitchFamily="2" charset="-122"/>
                            <a:cs typeface="Arial" panose="020B0604020202020204" pitchFamily="34" charset="0"/>
                          </a:rPr>
                          <m:t>×100%</m:t>
                        </m:r>
                      </m:e>
                    </m:nary>
                  </m:oMath>
                </a14:m>
                <a:r>
                  <a:rPr lang="en-GB" sz="1200" dirty="0">
                    <a:effectLst/>
                    <a:latin typeface="Times New Roman" panose="02020603050405020304" pitchFamily="18" charset="0"/>
                    <a:ea typeface="宋体" panose="02010600030101010101" pitchFamily="2" charset="-122"/>
                    <a:cs typeface="Times New Roman" panose="02020603050405020304" pitchFamily="18" charset="0"/>
                  </a:rPr>
                  <a:t>                                                                                               (3)  </a:t>
                </a:r>
              </a:p>
            </p:txBody>
          </p:sp>
        </mc:Choice>
        <mc:Fallback xmlns="">
          <p:sp>
            <p:nvSpPr>
              <p:cNvPr id="4" name="Rectangle 3">
                <a:extLst>
                  <a:ext uri="{FF2B5EF4-FFF2-40B4-BE49-F238E27FC236}">
                    <a16:creationId xmlns:a16="http://schemas.microsoft.com/office/drawing/2014/main" id="{DAB2134E-3467-49D0-8E08-A4FD5C6ADBEE}"/>
                  </a:ext>
                </a:extLst>
              </p:cNvPr>
              <p:cNvSpPr>
                <a:spLocks noRot="1" noChangeAspect="1" noMove="1" noResize="1" noEditPoints="1" noAdjustHandles="1" noChangeArrowheads="1" noChangeShapeType="1" noTextEdit="1"/>
              </p:cNvSpPr>
              <p:nvPr/>
            </p:nvSpPr>
            <p:spPr>
              <a:xfrm>
                <a:off x="180993" y="2203924"/>
                <a:ext cx="6336704" cy="861903"/>
              </a:xfrm>
              <a:prstGeom prst="rect">
                <a:avLst/>
              </a:prstGeom>
              <a:blipFill>
                <a:blip r:embed="rId2"/>
                <a:stretch>
                  <a:fillRect t="-19149" b="-43262"/>
                </a:stretch>
              </a:blipFill>
            </p:spPr>
            <p:txBody>
              <a:bodyPr/>
              <a:lstStyle/>
              <a:p>
                <a:r>
                  <a:rPr lang="en-GB">
                    <a:noFill/>
                  </a:rPr>
                  <a:t> </a:t>
                </a:r>
              </a:p>
            </p:txBody>
          </p:sp>
        </mc:Fallback>
      </mc:AlternateContent>
      <p:sp>
        <p:nvSpPr>
          <p:cNvPr id="5" name="矩形 1">
            <a:extLst>
              <a:ext uri="{FF2B5EF4-FFF2-40B4-BE49-F238E27FC236}">
                <a16:creationId xmlns:a16="http://schemas.microsoft.com/office/drawing/2014/main" id="{B772EFD8-570E-4579-955F-0AE1208B8E3B}"/>
              </a:ext>
            </a:extLst>
          </p:cNvPr>
          <p:cNvSpPr/>
          <p:nvPr/>
        </p:nvSpPr>
        <p:spPr>
          <a:xfrm>
            <a:off x="146666" y="1385177"/>
            <a:ext cx="6607759" cy="692497"/>
          </a:xfrm>
          <a:prstGeom prst="rect">
            <a:avLst/>
          </a:prstGeom>
        </p:spPr>
        <p:txBody>
          <a:bodyPr wrap="square">
            <a:spAutoFit/>
          </a:bodyPr>
          <a:lstStyle>
            <a:defPPr>
              <a:defRPr lang="en-US"/>
            </a:defPPr>
            <a:lvl1pPr marL="0" algn="l" defTabSz="685165" rtl="0" eaLnBrk="1" latinLnBrk="0" hangingPunct="1">
              <a:defRPr sz="1350" kern="1200">
                <a:solidFill>
                  <a:schemeClr val="tx1"/>
                </a:solidFill>
                <a:latin typeface="+mn-lt"/>
                <a:ea typeface="+mn-ea"/>
                <a:cs typeface="+mn-cs"/>
              </a:defRPr>
            </a:lvl1pPr>
            <a:lvl2pPr marL="342900" algn="l" defTabSz="685165" rtl="0" eaLnBrk="1" latinLnBrk="0" hangingPunct="1">
              <a:defRPr sz="1350" kern="1200">
                <a:solidFill>
                  <a:schemeClr val="tx1"/>
                </a:solidFill>
                <a:latin typeface="+mn-lt"/>
                <a:ea typeface="+mn-ea"/>
                <a:cs typeface="+mn-cs"/>
              </a:defRPr>
            </a:lvl2pPr>
            <a:lvl3pPr marL="685800" algn="l" defTabSz="685165" rtl="0" eaLnBrk="1" latinLnBrk="0" hangingPunct="1">
              <a:defRPr sz="1350" kern="1200">
                <a:solidFill>
                  <a:schemeClr val="tx1"/>
                </a:solidFill>
                <a:latin typeface="+mn-lt"/>
                <a:ea typeface="+mn-ea"/>
                <a:cs typeface="+mn-cs"/>
              </a:defRPr>
            </a:lvl3pPr>
            <a:lvl4pPr marL="1028700" algn="l" defTabSz="685165" rtl="0" eaLnBrk="1" latinLnBrk="0" hangingPunct="1">
              <a:defRPr sz="1350" kern="1200">
                <a:solidFill>
                  <a:schemeClr val="tx1"/>
                </a:solidFill>
                <a:latin typeface="+mn-lt"/>
                <a:ea typeface="+mn-ea"/>
                <a:cs typeface="+mn-cs"/>
              </a:defRPr>
            </a:lvl4pPr>
            <a:lvl5pPr marL="1371600" algn="l" defTabSz="685165" rtl="0" eaLnBrk="1" latinLnBrk="0" hangingPunct="1">
              <a:defRPr sz="1350" kern="1200">
                <a:solidFill>
                  <a:schemeClr val="tx1"/>
                </a:solidFill>
                <a:latin typeface="+mn-lt"/>
                <a:ea typeface="+mn-ea"/>
                <a:cs typeface="+mn-cs"/>
              </a:defRPr>
            </a:lvl5pPr>
            <a:lvl6pPr marL="1714500" algn="l" defTabSz="685165" rtl="0" eaLnBrk="1" latinLnBrk="0" hangingPunct="1">
              <a:defRPr sz="1350" kern="1200">
                <a:solidFill>
                  <a:schemeClr val="tx1"/>
                </a:solidFill>
                <a:latin typeface="+mn-lt"/>
                <a:ea typeface="+mn-ea"/>
                <a:cs typeface="+mn-cs"/>
              </a:defRPr>
            </a:lvl6pPr>
            <a:lvl7pPr marL="2057400" algn="l" defTabSz="685165" rtl="0" eaLnBrk="1" latinLnBrk="0" hangingPunct="1">
              <a:defRPr sz="1350" kern="1200">
                <a:solidFill>
                  <a:schemeClr val="tx1"/>
                </a:solidFill>
                <a:latin typeface="+mn-lt"/>
                <a:ea typeface="+mn-ea"/>
                <a:cs typeface="+mn-cs"/>
              </a:defRPr>
            </a:lvl7pPr>
            <a:lvl8pPr marL="2400300" algn="l" defTabSz="685165" rtl="0" eaLnBrk="1" latinLnBrk="0" hangingPunct="1">
              <a:defRPr sz="1350" kern="1200">
                <a:solidFill>
                  <a:schemeClr val="tx1"/>
                </a:solidFill>
                <a:latin typeface="+mn-lt"/>
                <a:ea typeface="+mn-ea"/>
                <a:cs typeface="+mn-cs"/>
              </a:defRPr>
            </a:lvl8pPr>
            <a:lvl9pPr marL="2743200" algn="l" defTabSz="685165" rtl="0" eaLnBrk="1" latinLnBrk="0" hangingPunct="1">
              <a:defRPr sz="1350" kern="1200">
                <a:solidFill>
                  <a:schemeClr val="tx1"/>
                </a:solidFill>
                <a:latin typeface="+mn-lt"/>
                <a:ea typeface="+mn-ea"/>
                <a:cs typeface="+mn-cs"/>
              </a:defRPr>
            </a:lvl9pPr>
          </a:lstStyle>
          <a:p>
            <a:pPr algn="just"/>
            <a:r>
              <a:rPr lang="en-GB" altLang="zh-CN" sz="1300" dirty="0">
                <a:latin typeface="Times New Roman" panose="02020603050405020304" pitchFamily="18" charset="0"/>
                <a:ea typeface="等线" panose="02010600030101010101" pitchFamily="2" charset="-122"/>
                <a:cs typeface="Times New Roman" panose="02020603050405020304" pitchFamily="18" charset="0"/>
              </a:rPr>
              <a:t>To quantify the prediction performance of the established model, two benchmarks including </a:t>
            </a:r>
            <a:r>
              <a:rPr lang="en-GB" sz="1300" i="1" dirty="0">
                <a:latin typeface="Times New Roman" panose="02020603050405020304" pitchFamily="18" charset="0"/>
                <a:cs typeface="Times New Roman" panose="02020603050405020304" pitchFamily="18" charset="0"/>
              </a:rPr>
              <a:t>R</a:t>
            </a:r>
            <a:r>
              <a:rPr lang="en-GB" sz="1300" i="1" baseline="30000" dirty="0">
                <a:latin typeface="Times New Roman" panose="02020603050405020304" pitchFamily="18" charset="0"/>
                <a:cs typeface="Times New Roman" panose="02020603050405020304" pitchFamily="18" charset="0"/>
              </a:rPr>
              <a:t>2 </a:t>
            </a:r>
            <a:r>
              <a:rPr lang="en-GB" altLang="zh-CN" sz="1300" dirty="0">
                <a:latin typeface="Times New Roman" panose="02020603050405020304" pitchFamily="18" charset="0"/>
                <a:ea typeface="等线" panose="02010600030101010101" pitchFamily="2" charset="-122"/>
                <a:cs typeface="Times New Roman" panose="02020603050405020304" pitchFamily="18" charset="0"/>
              </a:rPr>
              <a:t>and mean absolute percentage error (MAPE) are utilized in evaluation to the accuracy of the prediction models.</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F3D3F7D-FFF8-44D8-B83D-0E1B0635E718}"/>
                  </a:ext>
                </a:extLst>
              </p:cNvPr>
              <p:cNvSpPr txBox="1"/>
              <p:nvPr/>
            </p:nvSpPr>
            <p:spPr>
              <a:xfrm>
                <a:off x="155805" y="3192077"/>
                <a:ext cx="4976199" cy="923330"/>
              </a:xfrm>
              <a:prstGeom prst="rect">
                <a:avLst/>
              </a:prstGeom>
              <a:noFill/>
            </p:spPr>
            <p:txBody>
              <a:bodyPr wrap="square" rtlCol="0">
                <a:spAutoFit/>
              </a:bodyPr>
              <a:lstStyle/>
              <a:p>
                <a14:m>
                  <m:oMath xmlns:m="http://schemas.openxmlformats.org/officeDocument/2006/math">
                    <m:r>
                      <a:rPr lang="en-GB" sz="1300" b="0" i="1" smtClean="0">
                        <a:latin typeface="Cambria Math" panose="02040503050406030204" pitchFamily="18" charset="0"/>
                      </a:rPr>
                      <m:t> </m:t>
                    </m:r>
                    <m:r>
                      <a:rPr lang="en-GB" sz="1300" i="1" smtClean="0">
                        <a:latin typeface="Cambria Math" panose="02040503050406030204" pitchFamily="18" charset="0"/>
                      </a:rPr>
                      <m:t>𝑛</m:t>
                    </m:r>
                  </m:oMath>
                </a14:m>
                <a:r>
                  <a:rPr lang="en-GB" sz="1300" dirty="0">
                    <a:latin typeface="Times New Roman" panose="02020603050405020304" pitchFamily="18" charset="0"/>
                    <a:cs typeface="Times New Roman" panose="02020603050405020304" pitchFamily="18" charset="0"/>
                  </a:rPr>
                  <a:t>: the number of observation data</a:t>
                </a:r>
              </a:p>
              <a:p>
                <a14:m>
                  <m:oMath xmlns:m="http://schemas.openxmlformats.org/officeDocument/2006/math">
                    <m:sSub>
                      <m:sSubPr>
                        <m:ctrlPr>
                          <a:rPr lang="en-GB" sz="1300" i="1">
                            <a:latin typeface="Cambria Math" panose="02040503050406030204" pitchFamily="18" charset="0"/>
                          </a:rPr>
                        </m:ctrlPr>
                      </m:sSubPr>
                      <m:e>
                        <m:r>
                          <a:rPr lang="en-GB" sz="1300" i="1">
                            <a:latin typeface="Cambria Math" panose="02040503050406030204" pitchFamily="18" charset="0"/>
                          </a:rPr>
                          <m:t>𝑥</m:t>
                        </m:r>
                      </m:e>
                      <m:sub>
                        <m:r>
                          <a:rPr lang="en-GB" sz="1300" i="1">
                            <a:latin typeface="Cambria Math" panose="02040503050406030204" pitchFamily="18" charset="0"/>
                          </a:rPr>
                          <m:t>𝑖</m:t>
                        </m:r>
                      </m:sub>
                    </m:sSub>
                  </m:oMath>
                </a14:m>
                <a:r>
                  <a:rPr lang="en-GB" sz="1300" dirty="0">
                    <a:latin typeface="Times New Roman" panose="02020603050405020304" pitchFamily="18" charset="0"/>
                    <a:cs typeface="Times New Roman" panose="02020603050405020304" pitchFamily="18" charset="0"/>
                  </a:rPr>
                  <a:t>: the measured data </a:t>
                </a:r>
              </a:p>
              <a:p>
                <a14:m>
                  <m:oMath xmlns:m="http://schemas.openxmlformats.org/officeDocument/2006/math">
                    <m:sSub>
                      <m:sSubPr>
                        <m:ctrlPr>
                          <a:rPr lang="en-GB" sz="1300" i="1">
                            <a:latin typeface="Cambria Math" panose="02040503050406030204" pitchFamily="18" charset="0"/>
                          </a:rPr>
                        </m:ctrlPr>
                      </m:sSubPr>
                      <m:e>
                        <m:r>
                          <a:rPr lang="en-GB" sz="1300" i="1">
                            <a:latin typeface="Cambria Math" panose="02040503050406030204" pitchFamily="18" charset="0"/>
                          </a:rPr>
                          <m:t>𝑦</m:t>
                        </m:r>
                      </m:e>
                      <m:sub>
                        <m:r>
                          <a:rPr lang="en-GB" sz="1300" i="1">
                            <a:latin typeface="Cambria Math" panose="02040503050406030204" pitchFamily="18" charset="0"/>
                          </a:rPr>
                          <m:t>𝑖</m:t>
                        </m:r>
                      </m:sub>
                    </m:sSub>
                  </m:oMath>
                </a14:m>
                <a:r>
                  <a:rPr lang="en-GB" sz="1300" dirty="0">
                    <a:latin typeface="Times New Roman" panose="02020603050405020304" pitchFamily="18" charset="0"/>
                    <a:cs typeface="Times New Roman" panose="02020603050405020304" pitchFamily="18" charset="0"/>
                  </a:rPr>
                  <a:t>: the predicted data </a:t>
                </a:r>
              </a:p>
              <a:p>
                <a14:m>
                  <m:oMath xmlns:m="http://schemas.openxmlformats.org/officeDocument/2006/math">
                    <m:sSub>
                      <m:sSubPr>
                        <m:ctrlPr>
                          <a:rPr lang="en-GB" sz="1300" i="1">
                            <a:latin typeface="Cambria Math" panose="02040503050406030204" pitchFamily="18" charset="0"/>
                          </a:rPr>
                        </m:ctrlPr>
                      </m:sSubPr>
                      <m:e>
                        <m:acc>
                          <m:accPr>
                            <m:chr m:val="̅"/>
                            <m:ctrlPr>
                              <a:rPr lang="en-GB" sz="1300" i="1">
                                <a:latin typeface="Cambria Math" panose="02040503050406030204" pitchFamily="18" charset="0"/>
                              </a:rPr>
                            </m:ctrlPr>
                          </m:accPr>
                          <m:e>
                            <m:r>
                              <a:rPr lang="en-GB" sz="1300" i="1">
                                <a:latin typeface="Cambria Math" panose="02040503050406030204" pitchFamily="18" charset="0"/>
                              </a:rPr>
                              <m:t>𝑥</m:t>
                            </m:r>
                          </m:e>
                        </m:acc>
                      </m:e>
                      <m:sub>
                        <m:r>
                          <a:rPr lang="en-GB" sz="1300" i="1">
                            <a:latin typeface="Cambria Math" panose="02040503050406030204" pitchFamily="18" charset="0"/>
                          </a:rPr>
                          <m:t>𝑖</m:t>
                        </m:r>
                      </m:sub>
                    </m:sSub>
                  </m:oMath>
                </a14:m>
                <a:r>
                  <a:rPr lang="en-GB" sz="1300" dirty="0">
                    <a:latin typeface="Times New Roman" panose="02020603050405020304" pitchFamily="18" charset="0"/>
                    <a:cs typeface="Times New Roman" panose="02020603050405020304" pitchFamily="18" charset="0"/>
                  </a:rPr>
                  <a:t>: the mean of the measured data</a:t>
                </a:r>
              </a:p>
            </p:txBody>
          </p:sp>
        </mc:Choice>
        <mc:Fallback xmlns="">
          <p:sp>
            <p:nvSpPr>
              <p:cNvPr id="6" name="TextBox 5">
                <a:extLst>
                  <a:ext uri="{FF2B5EF4-FFF2-40B4-BE49-F238E27FC236}">
                    <a16:creationId xmlns:a16="http://schemas.microsoft.com/office/drawing/2014/main" id="{AF3D3F7D-FFF8-44D8-B83D-0E1B0635E718}"/>
                  </a:ext>
                </a:extLst>
              </p:cNvPr>
              <p:cNvSpPr txBox="1">
                <a:spLocks noRot="1" noChangeAspect="1" noMove="1" noResize="1" noEditPoints="1" noAdjustHandles="1" noChangeArrowheads="1" noChangeShapeType="1" noTextEdit="1"/>
              </p:cNvSpPr>
              <p:nvPr/>
            </p:nvSpPr>
            <p:spPr>
              <a:xfrm>
                <a:off x="155805" y="3192077"/>
                <a:ext cx="4976199" cy="923330"/>
              </a:xfrm>
              <a:prstGeom prst="rect">
                <a:avLst/>
              </a:prstGeom>
              <a:blipFill>
                <a:blip r:embed="rId3"/>
                <a:stretch>
                  <a:fillRect t="-662" b="-1987"/>
                </a:stretch>
              </a:blipFill>
            </p:spPr>
            <p:txBody>
              <a:bodyPr/>
              <a:lstStyle/>
              <a:p>
                <a:r>
                  <a:rPr lang="en-GB">
                    <a:noFill/>
                  </a:rPr>
                  <a:t> </a:t>
                </a:r>
              </a:p>
            </p:txBody>
          </p:sp>
        </mc:Fallback>
      </mc:AlternateContent>
    </p:spTree>
    <p:extLst>
      <p:ext uri="{BB962C8B-B14F-4D97-AF65-F5344CB8AC3E}">
        <p14:creationId xmlns:p14="http://schemas.microsoft.com/office/powerpoint/2010/main" val="4002639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BB0166-F2C2-4C2C-905C-91B05CD61BF3}"/>
              </a:ext>
            </a:extLst>
          </p:cNvPr>
          <p:cNvSpPr txBox="1">
            <a:spLocks noChangeArrowheads="1"/>
          </p:cNvSpPr>
          <p:nvPr/>
        </p:nvSpPr>
        <p:spPr bwMode="auto">
          <a:xfrm>
            <a:off x="165625" y="109603"/>
            <a:ext cx="23214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sz="2400" dirty="0">
                <a:solidFill>
                  <a:schemeClr val="bg1"/>
                </a:solidFill>
                <a:latin typeface="Times New Roman" panose="02020603050405020304" pitchFamily="18" charset="0"/>
                <a:cs typeface="Times New Roman" panose="02020603050405020304" pitchFamily="18" charset="0"/>
              </a:rPr>
              <a:t>Feature selection</a:t>
            </a:r>
          </a:p>
        </p:txBody>
      </p:sp>
      <p:sp>
        <p:nvSpPr>
          <p:cNvPr id="3" name="文本框 9">
            <a:extLst>
              <a:ext uri="{FF2B5EF4-FFF2-40B4-BE49-F238E27FC236}">
                <a16:creationId xmlns:a16="http://schemas.microsoft.com/office/drawing/2014/main" id="{96D6344D-85C7-468A-8CFC-076AFA196CBC}"/>
              </a:ext>
            </a:extLst>
          </p:cNvPr>
          <p:cNvSpPr txBox="1"/>
          <p:nvPr/>
        </p:nvSpPr>
        <p:spPr>
          <a:xfrm>
            <a:off x="122352" y="915566"/>
            <a:ext cx="4015281" cy="307777"/>
          </a:xfrm>
          <a:prstGeom prst="rect">
            <a:avLst/>
          </a:prstGeom>
          <a:noFill/>
        </p:spPr>
        <p:txBody>
          <a:bodyPr wrap="square" rtlCol="0">
            <a:spAutoFit/>
          </a:bodyPr>
          <a:lstStyle>
            <a:defPPr>
              <a:defRPr lang="en-US"/>
            </a:defPPr>
            <a:lvl1pPr marL="0" algn="l" defTabSz="685165" rtl="0" eaLnBrk="1" latinLnBrk="0" hangingPunct="1">
              <a:defRPr sz="1350" kern="1200">
                <a:solidFill>
                  <a:schemeClr val="tx1"/>
                </a:solidFill>
                <a:latin typeface="+mn-lt"/>
                <a:ea typeface="+mn-ea"/>
                <a:cs typeface="+mn-cs"/>
              </a:defRPr>
            </a:lvl1pPr>
            <a:lvl2pPr marL="342900" algn="l" defTabSz="685165" rtl="0" eaLnBrk="1" latinLnBrk="0" hangingPunct="1">
              <a:defRPr sz="1350" kern="1200">
                <a:solidFill>
                  <a:schemeClr val="tx1"/>
                </a:solidFill>
                <a:latin typeface="+mn-lt"/>
                <a:ea typeface="+mn-ea"/>
                <a:cs typeface="+mn-cs"/>
              </a:defRPr>
            </a:lvl2pPr>
            <a:lvl3pPr marL="685800" algn="l" defTabSz="685165" rtl="0" eaLnBrk="1" latinLnBrk="0" hangingPunct="1">
              <a:defRPr sz="1350" kern="1200">
                <a:solidFill>
                  <a:schemeClr val="tx1"/>
                </a:solidFill>
                <a:latin typeface="+mn-lt"/>
                <a:ea typeface="+mn-ea"/>
                <a:cs typeface="+mn-cs"/>
              </a:defRPr>
            </a:lvl3pPr>
            <a:lvl4pPr marL="1028700" algn="l" defTabSz="685165" rtl="0" eaLnBrk="1" latinLnBrk="0" hangingPunct="1">
              <a:defRPr sz="1350" kern="1200">
                <a:solidFill>
                  <a:schemeClr val="tx1"/>
                </a:solidFill>
                <a:latin typeface="+mn-lt"/>
                <a:ea typeface="+mn-ea"/>
                <a:cs typeface="+mn-cs"/>
              </a:defRPr>
            </a:lvl4pPr>
            <a:lvl5pPr marL="1371600" algn="l" defTabSz="685165" rtl="0" eaLnBrk="1" latinLnBrk="0" hangingPunct="1">
              <a:defRPr sz="1350" kern="1200">
                <a:solidFill>
                  <a:schemeClr val="tx1"/>
                </a:solidFill>
                <a:latin typeface="+mn-lt"/>
                <a:ea typeface="+mn-ea"/>
                <a:cs typeface="+mn-cs"/>
              </a:defRPr>
            </a:lvl5pPr>
            <a:lvl6pPr marL="1714500" algn="l" defTabSz="685165" rtl="0" eaLnBrk="1" latinLnBrk="0" hangingPunct="1">
              <a:defRPr sz="1350" kern="1200">
                <a:solidFill>
                  <a:schemeClr val="tx1"/>
                </a:solidFill>
                <a:latin typeface="+mn-lt"/>
                <a:ea typeface="+mn-ea"/>
                <a:cs typeface="+mn-cs"/>
              </a:defRPr>
            </a:lvl6pPr>
            <a:lvl7pPr marL="2057400" algn="l" defTabSz="685165" rtl="0" eaLnBrk="1" latinLnBrk="0" hangingPunct="1">
              <a:defRPr sz="1350" kern="1200">
                <a:solidFill>
                  <a:schemeClr val="tx1"/>
                </a:solidFill>
                <a:latin typeface="+mn-lt"/>
                <a:ea typeface="+mn-ea"/>
                <a:cs typeface="+mn-cs"/>
              </a:defRPr>
            </a:lvl7pPr>
            <a:lvl8pPr marL="2400300" algn="l" defTabSz="685165" rtl="0" eaLnBrk="1" latinLnBrk="0" hangingPunct="1">
              <a:defRPr sz="1350" kern="1200">
                <a:solidFill>
                  <a:schemeClr val="tx1"/>
                </a:solidFill>
                <a:latin typeface="+mn-lt"/>
                <a:ea typeface="+mn-ea"/>
                <a:cs typeface="+mn-cs"/>
              </a:defRPr>
            </a:lvl8pPr>
            <a:lvl9pPr marL="2743200" algn="l" defTabSz="685165" rtl="0" eaLnBrk="1" latinLnBrk="0" hangingPunct="1">
              <a:defRPr sz="1350" kern="1200">
                <a:solidFill>
                  <a:schemeClr val="tx1"/>
                </a:solidFill>
                <a:latin typeface="+mn-lt"/>
                <a:ea typeface="+mn-ea"/>
                <a:cs typeface="+mn-cs"/>
              </a:defRPr>
            </a:lvl9pPr>
          </a:lstStyle>
          <a:p>
            <a:pPr marL="285750" indent="-285750">
              <a:buFont typeface="Wingdings" panose="05000000000000000000" pitchFamily="2" charset="2"/>
              <a:buChar char="Ø"/>
            </a:pPr>
            <a:r>
              <a:rPr lang="en-US" altLang="zh-CN" sz="1400" dirty="0"/>
              <a:t> </a:t>
            </a:r>
            <a:r>
              <a:rPr lang="en-US" altLang="zh-CN" sz="1400" b="1" dirty="0">
                <a:latin typeface="Times New Roman" panose="02020603050405020304" pitchFamily="18" charset="0"/>
                <a:cs typeface="Times New Roman" panose="02020603050405020304" pitchFamily="18" charset="0"/>
              </a:rPr>
              <a:t>Dataset</a:t>
            </a:r>
            <a:endParaRPr lang="zh-CN" altLang="en-US" sz="1400" b="1" dirty="0">
              <a:latin typeface="Times New Roman" panose="02020603050405020304" pitchFamily="18" charset="0"/>
              <a:cs typeface="Times New Roman" panose="02020603050405020304" pitchFamily="18" charset="0"/>
            </a:endParaRPr>
          </a:p>
        </p:txBody>
      </p:sp>
      <p:sp>
        <p:nvSpPr>
          <p:cNvPr id="4" name="矩形 1">
            <a:extLst>
              <a:ext uri="{FF2B5EF4-FFF2-40B4-BE49-F238E27FC236}">
                <a16:creationId xmlns:a16="http://schemas.microsoft.com/office/drawing/2014/main" id="{8BD754B4-4AD9-4AC7-B0B1-37CF668D0DF2}"/>
              </a:ext>
            </a:extLst>
          </p:cNvPr>
          <p:cNvSpPr/>
          <p:nvPr/>
        </p:nvSpPr>
        <p:spPr>
          <a:xfrm>
            <a:off x="132566" y="1347614"/>
            <a:ext cx="6607759" cy="692497"/>
          </a:xfrm>
          <a:prstGeom prst="rect">
            <a:avLst/>
          </a:prstGeom>
        </p:spPr>
        <p:txBody>
          <a:bodyPr wrap="square">
            <a:spAutoFit/>
          </a:bodyPr>
          <a:lstStyle>
            <a:defPPr>
              <a:defRPr lang="en-US"/>
            </a:defPPr>
            <a:lvl1pPr marL="0" algn="l" defTabSz="685165" rtl="0" eaLnBrk="1" latinLnBrk="0" hangingPunct="1">
              <a:defRPr sz="1350" kern="1200">
                <a:solidFill>
                  <a:schemeClr val="tx1"/>
                </a:solidFill>
                <a:latin typeface="+mn-lt"/>
                <a:ea typeface="+mn-ea"/>
                <a:cs typeface="+mn-cs"/>
              </a:defRPr>
            </a:lvl1pPr>
            <a:lvl2pPr marL="342900" algn="l" defTabSz="685165" rtl="0" eaLnBrk="1" latinLnBrk="0" hangingPunct="1">
              <a:defRPr sz="1350" kern="1200">
                <a:solidFill>
                  <a:schemeClr val="tx1"/>
                </a:solidFill>
                <a:latin typeface="+mn-lt"/>
                <a:ea typeface="+mn-ea"/>
                <a:cs typeface="+mn-cs"/>
              </a:defRPr>
            </a:lvl2pPr>
            <a:lvl3pPr marL="685800" algn="l" defTabSz="685165" rtl="0" eaLnBrk="1" latinLnBrk="0" hangingPunct="1">
              <a:defRPr sz="1350" kern="1200">
                <a:solidFill>
                  <a:schemeClr val="tx1"/>
                </a:solidFill>
                <a:latin typeface="+mn-lt"/>
                <a:ea typeface="+mn-ea"/>
                <a:cs typeface="+mn-cs"/>
              </a:defRPr>
            </a:lvl3pPr>
            <a:lvl4pPr marL="1028700" algn="l" defTabSz="685165" rtl="0" eaLnBrk="1" latinLnBrk="0" hangingPunct="1">
              <a:defRPr sz="1350" kern="1200">
                <a:solidFill>
                  <a:schemeClr val="tx1"/>
                </a:solidFill>
                <a:latin typeface="+mn-lt"/>
                <a:ea typeface="+mn-ea"/>
                <a:cs typeface="+mn-cs"/>
              </a:defRPr>
            </a:lvl4pPr>
            <a:lvl5pPr marL="1371600" algn="l" defTabSz="685165" rtl="0" eaLnBrk="1" latinLnBrk="0" hangingPunct="1">
              <a:defRPr sz="1350" kern="1200">
                <a:solidFill>
                  <a:schemeClr val="tx1"/>
                </a:solidFill>
                <a:latin typeface="+mn-lt"/>
                <a:ea typeface="+mn-ea"/>
                <a:cs typeface="+mn-cs"/>
              </a:defRPr>
            </a:lvl5pPr>
            <a:lvl6pPr marL="1714500" algn="l" defTabSz="685165" rtl="0" eaLnBrk="1" latinLnBrk="0" hangingPunct="1">
              <a:defRPr sz="1350" kern="1200">
                <a:solidFill>
                  <a:schemeClr val="tx1"/>
                </a:solidFill>
                <a:latin typeface="+mn-lt"/>
                <a:ea typeface="+mn-ea"/>
                <a:cs typeface="+mn-cs"/>
              </a:defRPr>
            </a:lvl6pPr>
            <a:lvl7pPr marL="2057400" algn="l" defTabSz="685165" rtl="0" eaLnBrk="1" latinLnBrk="0" hangingPunct="1">
              <a:defRPr sz="1350" kern="1200">
                <a:solidFill>
                  <a:schemeClr val="tx1"/>
                </a:solidFill>
                <a:latin typeface="+mn-lt"/>
                <a:ea typeface="+mn-ea"/>
                <a:cs typeface="+mn-cs"/>
              </a:defRPr>
            </a:lvl7pPr>
            <a:lvl8pPr marL="2400300" algn="l" defTabSz="685165" rtl="0" eaLnBrk="1" latinLnBrk="0" hangingPunct="1">
              <a:defRPr sz="1350" kern="1200">
                <a:solidFill>
                  <a:schemeClr val="tx1"/>
                </a:solidFill>
                <a:latin typeface="+mn-lt"/>
                <a:ea typeface="+mn-ea"/>
                <a:cs typeface="+mn-cs"/>
              </a:defRPr>
            </a:lvl8pPr>
            <a:lvl9pPr marL="2743200" algn="l" defTabSz="685165" rtl="0" eaLnBrk="1" latinLnBrk="0" hangingPunct="1">
              <a:defRPr sz="1350" kern="1200">
                <a:solidFill>
                  <a:schemeClr val="tx1"/>
                </a:solidFill>
                <a:latin typeface="+mn-lt"/>
                <a:ea typeface="+mn-ea"/>
                <a:cs typeface="+mn-cs"/>
              </a:defRPr>
            </a:lvl9pPr>
          </a:lstStyle>
          <a:p>
            <a:pPr algn="just"/>
            <a:r>
              <a:rPr lang="en-GB" altLang="zh-CN" sz="1300" dirty="0">
                <a:latin typeface="Times New Roman" panose="02020603050405020304" pitchFamily="18" charset="0"/>
                <a:ea typeface="等线" panose="02010600030101010101" pitchFamily="2" charset="-122"/>
                <a:cs typeface="Times New Roman" panose="02020603050405020304" pitchFamily="18" charset="0"/>
              </a:rPr>
              <a:t>The hourly weather data used in this study is supported by the MET office </a:t>
            </a:r>
            <a:r>
              <a:rPr lang="en-US" altLang="zh-CN" sz="1300" dirty="0">
                <a:latin typeface="Times New Roman" panose="02020603050405020304" pitchFamily="18" charset="0"/>
                <a:ea typeface="等线" panose="02010600030101010101" pitchFamily="2" charset="-122"/>
                <a:cs typeface="Times New Roman" panose="02020603050405020304" pitchFamily="18" charset="0"/>
              </a:rPr>
              <a:t>and the data is </a:t>
            </a:r>
            <a:r>
              <a:rPr lang="en-GB" altLang="zh-CN" sz="1300" dirty="0">
                <a:latin typeface="Times New Roman" panose="02020603050405020304" pitchFamily="18" charset="0"/>
                <a:ea typeface="等线" panose="02010600030101010101" pitchFamily="2" charset="-122"/>
                <a:cs typeface="Times New Roman" panose="02020603050405020304" pitchFamily="18" charset="0"/>
              </a:rPr>
              <a:t>collected from the weather station close to Huddersfield in the UK. The historical observation data range from May to September in 2018.</a:t>
            </a:r>
          </a:p>
        </p:txBody>
      </p:sp>
      <p:sp>
        <p:nvSpPr>
          <p:cNvPr id="5" name="文本框 2">
            <a:extLst>
              <a:ext uri="{FF2B5EF4-FFF2-40B4-BE49-F238E27FC236}">
                <a16:creationId xmlns:a16="http://schemas.microsoft.com/office/drawing/2014/main" id="{CF6443F8-1E37-40D5-8FE3-3567CBCBB55B}"/>
              </a:ext>
            </a:extLst>
          </p:cNvPr>
          <p:cNvSpPr txBox="1"/>
          <p:nvPr/>
        </p:nvSpPr>
        <p:spPr>
          <a:xfrm>
            <a:off x="122352" y="2283718"/>
            <a:ext cx="6552728" cy="1256691"/>
          </a:xfrm>
          <a:prstGeom prst="rect">
            <a:avLst/>
          </a:prstGeom>
          <a:noFill/>
        </p:spPr>
        <p:txBody>
          <a:bodyPr wrap="square" rtlCol="0">
            <a:spAutoFit/>
          </a:bodyPr>
          <a:lstStyle/>
          <a:p>
            <a:pPr>
              <a:lnSpc>
                <a:spcPct val="150000"/>
              </a:lnSpc>
            </a:pPr>
            <a:r>
              <a:rPr lang="en-US" altLang="zh-CN" sz="1300" b="1" dirty="0">
                <a:latin typeface="Times New Roman" panose="02020603050405020304" pitchFamily="18" charset="0"/>
                <a:cs typeface="Times New Roman" panose="02020603050405020304" pitchFamily="18" charset="0"/>
              </a:rPr>
              <a:t>Meteorological data: </a:t>
            </a:r>
            <a:r>
              <a:rPr lang="en-US" altLang="zh-CN" sz="1300" dirty="0">
                <a:latin typeface="Times New Roman" panose="02020603050405020304" pitchFamily="18" charset="0"/>
                <a:cs typeface="Times New Roman" panose="02020603050405020304" pitchFamily="18" charset="0"/>
              </a:rPr>
              <a:t>solar radiation, </a:t>
            </a:r>
            <a:r>
              <a:rPr lang="en-GB" altLang="zh-CN" sz="1300" dirty="0">
                <a:latin typeface="Times New Roman" panose="02020603050405020304" pitchFamily="18" charset="0"/>
                <a:cs typeface="Times New Roman" panose="02020603050405020304" pitchFamily="18" charset="0"/>
              </a:rPr>
              <a:t>hour, temperature, humidity, wind direction, windspeed, gust, pressure, and cloud cover.</a:t>
            </a:r>
            <a:endParaRPr lang="en-US" altLang="zh-CN" sz="1300" b="1" dirty="0">
              <a:latin typeface="Times New Roman" panose="02020603050405020304" pitchFamily="18" charset="0"/>
              <a:cs typeface="Times New Roman" panose="02020603050405020304" pitchFamily="18" charset="0"/>
            </a:endParaRPr>
          </a:p>
          <a:p>
            <a:pPr>
              <a:lnSpc>
                <a:spcPct val="150000"/>
              </a:lnSpc>
            </a:pPr>
            <a:r>
              <a:rPr lang="en-US" altLang="zh-CN" sz="1300" b="1" dirty="0">
                <a:latin typeface="Times New Roman" panose="02020603050405020304" pitchFamily="18" charset="0"/>
                <a:cs typeface="Times New Roman" panose="02020603050405020304" pitchFamily="18" charset="0"/>
              </a:rPr>
              <a:t>Training data: </a:t>
            </a:r>
            <a:r>
              <a:rPr lang="en-GB" altLang="zh-CN" sz="1300" dirty="0">
                <a:latin typeface="Times New Roman" panose="02020603050405020304" pitchFamily="18" charset="0"/>
                <a:cs typeface="Times New Roman" panose="02020603050405020304" pitchFamily="18" charset="0"/>
              </a:rPr>
              <a:t>hourly data from May to September in 2018.</a:t>
            </a:r>
            <a:endParaRPr lang="en-US" altLang="zh-CN" sz="1300" dirty="0">
              <a:latin typeface="Times New Roman" panose="02020603050405020304" pitchFamily="18" charset="0"/>
              <a:cs typeface="Times New Roman" panose="02020603050405020304" pitchFamily="18" charset="0"/>
            </a:endParaRPr>
          </a:p>
          <a:p>
            <a:pPr>
              <a:lnSpc>
                <a:spcPct val="150000"/>
              </a:lnSpc>
            </a:pPr>
            <a:r>
              <a:rPr lang="en-US" altLang="zh-CN" sz="1300" b="1" dirty="0">
                <a:latin typeface="Times New Roman" panose="02020603050405020304" pitchFamily="18" charset="0"/>
                <a:cs typeface="Times New Roman" panose="02020603050405020304" pitchFamily="18" charset="0"/>
              </a:rPr>
              <a:t>Testing data: </a:t>
            </a:r>
            <a:r>
              <a:rPr lang="en-GB" altLang="zh-CN" sz="1300" dirty="0">
                <a:latin typeface="Times New Roman" panose="02020603050405020304" pitchFamily="18" charset="0"/>
                <a:cs typeface="Times New Roman" panose="02020603050405020304" pitchFamily="18" charset="0"/>
              </a:rPr>
              <a:t>the data of the first day of each month. </a:t>
            </a:r>
            <a:endParaRPr lang="en-US" altLang="zh-CN" sz="1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2672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custDataLst>
              <p:tags r:id="rId1"/>
            </p:custDataLst>
            <p:extLst>
              <p:ext uri="{D42A27DB-BD31-4B8C-83A1-F6EECF244321}">
                <p14:modId xmlns:p14="http://schemas.microsoft.com/office/powerpoint/2010/main" val="2743372253"/>
              </p:ext>
            </p:extLst>
          </p:nvPr>
        </p:nvGraphicFramePr>
        <p:xfrm>
          <a:off x="250197" y="1491630"/>
          <a:ext cx="6244209" cy="2524481"/>
        </p:xfrm>
        <a:graphic>
          <a:graphicData uri="http://schemas.openxmlformats.org/drawingml/2006/table">
            <a:tbl>
              <a:tblPr firstRow="1" firstCol="1" bandRow="1">
                <a:tableStyleId>{FABFCF23-3B69-468F-B69F-88F6DE6A72F2}</a:tableStyleId>
              </a:tblPr>
              <a:tblGrid>
                <a:gridCol w="1080120">
                  <a:extLst>
                    <a:ext uri="{9D8B030D-6E8A-4147-A177-3AD203B41FA5}">
                      <a16:colId xmlns:a16="http://schemas.microsoft.com/office/drawing/2014/main" val="20000"/>
                    </a:ext>
                  </a:extLst>
                </a:gridCol>
                <a:gridCol w="755374">
                  <a:extLst>
                    <a:ext uri="{9D8B030D-6E8A-4147-A177-3AD203B41FA5}">
                      <a16:colId xmlns:a16="http://schemas.microsoft.com/office/drawing/2014/main" val="20001"/>
                    </a:ext>
                  </a:extLst>
                </a:gridCol>
                <a:gridCol w="881743">
                  <a:extLst>
                    <a:ext uri="{9D8B030D-6E8A-4147-A177-3AD203B41FA5}">
                      <a16:colId xmlns:a16="http://schemas.microsoft.com/office/drawing/2014/main" val="20002"/>
                    </a:ext>
                  </a:extLst>
                </a:gridCol>
                <a:gridCol w="881743">
                  <a:extLst>
                    <a:ext uri="{9D8B030D-6E8A-4147-A177-3AD203B41FA5}">
                      <a16:colId xmlns:a16="http://schemas.microsoft.com/office/drawing/2014/main" val="20003"/>
                    </a:ext>
                  </a:extLst>
                </a:gridCol>
                <a:gridCol w="881743">
                  <a:extLst>
                    <a:ext uri="{9D8B030D-6E8A-4147-A177-3AD203B41FA5}">
                      <a16:colId xmlns:a16="http://schemas.microsoft.com/office/drawing/2014/main" val="20004"/>
                    </a:ext>
                  </a:extLst>
                </a:gridCol>
                <a:gridCol w="881743">
                  <a:extLst>
                    <a:ext uri="{9D8B030D-6E8A-4147-A177-3AD203B41FA5}">
                      <a16:colId xmlns:a16="http://schemas.microsoft.com/office/drawing/2014/main" val="20005"/>
                    </a:ext>
                  </a:extLst>
                </a:gridCol>
                <a:gridCol w="881743">
                  <a:extLst>
                    <a:ext uri="{9D8B030D-6E8A-4147-A177-3AD203B41FA5}">
                      <a16:colId xmlns:a16="http://schemas.microsoft.com/office/drawing/2014/main" val="20006"/>
                    </a:ext>
                  </a:extLst>
                </a:gridCol>
              </a:tblGrid>
              <a:tr h="251460">
                <a:tc rowSpan="2">
                  <a:txBody>
                    <a:bodyPr/>
                    <a:lstStyle/>
                    <a:p>
                      <a:pPr algn="ctr">
                        <a:lnSpc>
                          <a:spcPct val="150000"/>
                        </a:lnSpc>
                        <a:spcAft>
                          <a:spcPts val="400"/>
                        </a:spcAft>
                      </a:pPr>
                      <a:r>
                        <a:rPr lang="en-GB" sz="1100" dirty="0">
                          <a:effectLst/>
                          <a:latin typeface="Times New Roman" panose="02020603050405020304" pitchFamily="18" charset="0"/>
                          <a:cs typeface="Times New Roman" panose="02020603050405020304" pitchFamily="18" charset="0"/>
                        </a:rPr>
                        <a:t>Input</a:t>
                      </a:r>
                    </a:p>
                    <a:p>
                      <a:pPr algn="ctr">
                        <a:lnSpc>
                          <a:spcPct val="150000"/>
                        </a:lnSpc>
                        <a:spcAft>
                          <a:spcPts val="400"/>
                        </a:spcAft>
                      </a:pPr>
                      <a:r>
                        <a:rPr lang="en-GB" sz="1100" dirty="0">
                          <a:effectLst/>
                          <a:latin typeface="Times New Roman" panose="02020603050405020304" pitchFamily="18" charset="0"/>
                          <a:cs typeface="Times New Roman" panose="02020603050405020304" pitchFamily="18" charset="0"/>
                        </a:rPr>
                        <a:t>Variables</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gridSpan="6">
                  <a:txBody>
                    <a:bodyPr/>
                    <a:lstStyle/>
                    <a:p>
                      <a:pPr algn="ctr">
                        <a:lnSpc>
                          <a:spcPct val="150000"/>
                        </a:lnSpc>
                        <a:spcAft>
                          <a:spcPts val="400"/>
                        </a:spcAft>
                      </a:pPr>
                      <a:r>
                        <a:rPr lang="en-GB" sz="1100" dirty="0">
                          <a:effectLst/>
                          <a:latin typeface="Times New Roman" panose="02020603050405020304" pitchFamily="18" charset="0"/>
                          <a:cs typeface="Times New Roman" panose="02020603050405020304" pitchFamily="18" charset="0"/>
                        </a:rPr>
                        <a:t>R</a:t>
                      </a:r>
                      <a:r>
                        <a:rPr lang="en-GB" sz="1100" baseline="30000" dirty="0">
                          <a:effectLst/>
                          <a:latin typeface="Times New Roman" panose="02020603050405020304" pitchFamily="18" charset="0"/>
                          <a:cs typeface="Times New Roman" panose="02020603050405020304" pitchFamily="18" charset="0"/>
                        </a:rPr>
                        <a:t>2 </a:t>
                      </a:r>
                      <a:r>
                        <a:rPr lang="en-GB" sz="1100" dirty="0">
                          <a:effectLst/>
                          <a:latin typeface="Times New Roman" panose="02020603050405020304" pitchFamily="18" charset="0"/>
                          <a:cs typeface="Times New Roman" panose="02020603050405020304" pitchFamily="18" charset="0"/>
                        </a:rPr>
                        <a:t>(%)</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02260">
                <a:tc vMerge="1">
                  <a:txBody>
                    <a:bodyPr/>
                    <a:lstStyle/>
                    <a:p>
                      <a:endParaRPr lang="en-US"/>
                    </a:p>
                  </a:txBody>
                  <a:tcPr/>
                </a:tc>
                <a:tc>
                  <a:txBody>
                    <a:bodyPr/>
                    <a:lstStyle/>
                    <a:p>
                      <a:pPr algn="just">
                        <a:lnSpc>
                          <a:spcPct val="150000"/>
                        </a:lnSpc>
                        <a:spcAft>
                          <a:spcPts val="800"/>
                        </a:spcAft>
                      </a:pPr>
                      <a:r>
                        <a:rPr lang="en-GB" sz="1100">
                          <a:effectLst/>
                          <a:latin typeface="Times New Roman" panose="02020603050405020304" pitchFamily="18" charset="0"/>
                          <a:cs typeface="Times New Roman" panose="02020603050405020304" pitchFamily="18" charset="0"/>
                        </a:rPr>
                        <a:t>1</a:t>
                      </a:r>
                      <a:r>
                        <a:rPr lang="en-GB" sz="1100" baseline="30000">
                          <a:effectLst/>
                          <a:latin typeface="Times New Roman" panose="02020603050405020304" pitchFamily="18" charset="0"/>
                          <a:cs typeface="Times New Roman" panose="02020603050405020304" pitchFamily="18" charset="0"/>
                        </a:rPr>
                        <a:t>st</a:t>
                      </a:r>
                      <a:r>
                        <a:rPr lang="en-GB" sz="1100">
                          <a:effectLst/>
                          <a:latin typeface="Times New Roman" panose="02020603050405020304" pitchFamily="18" charset="0"/>
                          <a:cs typeface="Times New Roman" panose="02020603050405020304" pitchFamily="18" charset="0"/>
                        </a:rPr>
                        <a:t> May.</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latin typeface="Times New Roman" panose="02020603050405020304" pitchFamily="18" charset="0"/>
                          <a:cs typeface="Times New Roman" panose="02020603050405020304" pitchFamily="18" charset="0"/>
                        </a:rPr>
                        <a:t>1</a:t>
                      </a:r>
                      <a:r>
                        <a:rPr lang="en-GB" sz="1100" baseline="30000" dirty="0">
                          <a:effectLst/>
                          <a:latin typeface="Times New Roman" panose="02020603050405020304" pitchFamily="18" charset="0"/>
                          <a:cs typeface="Times New Roman" panose="02020603050405020304" pitchFamily="18" charset="0"/>
                        </a:rPr>
                        <a:t>st</a:t>
                      </a:r>
                      <a:r>
                        <a:rPr lang="en-GB" sz="1100" dirty="0">
                          <a:effectLst/>
                          <a:latin typeface="Times New Roman" panose="02020603050405020304" pitchFamily="18" charset="0"/>
                          <a:cs typeface="Times New Roman" panose="02020603050405020304" pitchFamily="18" charset="0"/>
                        </a:rPr>
                        <a:t> Jun.</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latin typeface="Times New Roman" panose="02020603050405020304" pitchFamily="18" charset="0"/>
                          <a:cs typeface="Times New Roman" panose="02020603050405020304" pitchFamily="18" charset="0"/>
                        </a:rPr>
                        <a:t>1</a:t>
                      </a:r>
                      <a:r>
                        <a:rPr lang="en-GB" sz="1100" baseline="30000" dirty="0">
                          <a:effectLst/>
                          <a:latin typeface="Times New Roman" panose="02020603050405020304" pitchFamily="18" charset="0"/>
                          <a:cs typeface="Times New Roman" panose="02020603050405020304" pitchFamily="18" charset="0"/>
                        </a:rPr>
                        <a:t>st</a:t>
                      </a:r>
                      <a:r>
                        <a:rPr lang="en-GB" sz="1100" dirty="0">
                          <a:effectLst/>
                          <a:latin typeface="Times New Roman" panose="02020603050405020304" pitchFamily="18" charset="0"/>
                          <a:cs typeface="Times New Roman" panose="02020603050405020304" pitchFamily="18" charset="0"/>
                        </a:rPr>
                        <a:t> Jul.</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latin typeface="Times New Roman" panose="02020603050405020304" pitchFamily="18" charset="0"/>
                          <a:cs typeface="Times New Roman" panose="02020603050405020304" pitchFamily="18" charset="0"/>
                        </a:rPr>
                        <a:t>1</a:t>
                      </a:r>
                      <a:r>
                        <a:rPr lang="en-GB" sz="1100" baseline="30000">
                          <a:effectLst/>
                          <a:latin typeface="Times New Roman" panose="02020603050405020304" pitchFamily="18" charset="0"/>
                          <a:cs typeface="Times New Roman" panose="02020603050405020304" pitchFamily="18" charset="0"/>
                        </a:rPr>
                        <a:t>st</a:t>
                      </a:r>
                      <a:r>
                        <a:rPr lang="en-GB" sz="1100">
                          <a:effectLst/>
                          <a:latin typeface="Times New Roman" panose="02020603050405020304" pitchFamily="18" charset="0"/>
                          <a:cs typeface="Times New Roman" panose="02020603050405020304" pitchFamily="18" charset="0"/>
                        </a:rPr>
                        <a:t> Aug.</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latin typeface="Times New Roman" panose="02020603050405020304" pitchFamily="18" charset="0"/>
                          <a:cs typeface="Times New Roman" panose="02020603050405020304" pitchFamily="18" charset="0"/>
                        </a:rPr>
                        <a:t>1</a:t>
                      </a:r>
                      <a:r>
                        <a:rPr lang="en-GB" sz="1100" baseline="30000">
                          <a:effectLst/>
                          <a:latin typeface="Times New Roman" panose="02020603050405020304" pitchFamily="18" charset="0"/>
                          <a:cs typeface="Times New Roman" panose="02020603050405020304" pitchFamily="18" charset="0"/>
                        </a:rPr>
                        <a:t>st</a:t>
                      </a:r>
                      <a:r>
                        <a:rPr lang="en-GB" sz="1100">
                          <a:effectLst/>
                          <a:latin typeface="Times New Roman" panose="02020603050405020304" pitchFamily="18" charset="0"/>
                          <a:cs typeface="Times New Roman" panose="02020603050405020304" pitchFamily="18" charset="0"/>
                        </a:rPr>
                        <a:t> Sep.</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Average</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51460">
                <a:tc>
                  <a:txBody>
                    <a:bodyPr/>
                    <a:lstStyle/>
                    <a:p>
                      <a:pPr algn="just">
                        <a:lnSpc>
                          <a:spcPct val="150000"/>
                        </a:lnSpc>
                        <a:spcAft>
                          <a:spcPts val="400"/>
                        </a:spcAft>
                      </a:pPr>
                      <a:r>
                        <a:rPr lang="en-GB" sz="1100" dirty="0">
                          <a:solidFill>
                            <a:srgbClr val="FF0000"/>
                          </a:solidFill>
                          <a:effectLst/>
                          <a:latin typeface="Times New Roman" panose="02020603050405020304" pitchFamily="18" charset="0"/>
                          <a:cs typeface="Times New Roman" panose="02020603050405020304" pitchFamily="18" charset="0"/>
                        </a:rPr>
                        <a:t>Hour</a:t>
                      </a:r>
                      <a:endParaRPr lang="en-GB" sz="1100" b="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85.55</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86.03</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97.46</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78.04</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90.69</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87.55</a:t>
                      </a:r>
                      <a:endParaRPr lang="en-GB" sz="1100" b="1"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21361">
                <a:tc>
                  <a:txBody>
                    <a:bodyPr/>
                    <a:lstStyle/>
                    <a:p>
                      <a:pPr algn="l">
                        <a:lnSpc>
                          <a:spcPct val="150000"/>
                        </a:lnSpc>
                        <a:spcAft>
                          <a:spcPts val="400"/>
                        </a:spcAft>
                      </a:pPr>
                      <a:r>
                        <a:rPr lang="en-GB" sz="1100" dirty="0">
                          <a:solidFill>
                            <a:srgbClr val="FF0000"/>
                          </a:solidFill>
                          <a:effectLst/>
                          <a:latin typeface="Times New Roman" panose="02020603050405020304" pitchFamily="18" charset="0"/>
                          <a:cs typeface="Times New Roman" panose="02020603050405020304" pitchFamily="18" charset="0"/>
                        </a:rPr>
                        <a:t>Humidity</a:t>
                      </a:r>
                      <a:endParaRPr lang="en-GB" sz="1100" b="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35.10</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52.86</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19.01</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24.42</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63.39</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marL="0" algn="just" defTabSz="685800" rtl="0" eaLnBrk="1" latinLnBrk="0" hangingPunct="1">
                        <a:lnSpc>
                          <a:spcPct val="150000"/>
                        </a:lnSpc>
                        <a:spcAft>
                          <a:spcPts val="400"/>
                        </a:spcAft>
                      </a:pPr>
                      <a:r>
                        <a:rPr lang="en-GB" sz="1100" kern="1200" dirty="0">
                          <a:effectLst/>
                          <a:latin typeface="Times New Roman" panose="02020603050405020304" pitchFamily="18" charset="0"/>
                          <a:cs typeface="Times New Roman" panose="02020603050405020304" pitchFamily="18" charset="0"/>
                        </a:rPr>
                        <a:t>38.956</a:t>
                      </a:r>
                      <a:endParaRPr lang="en-GB" sz="1100" b="1"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257793">
                <a:tc>
                  <a:txBody>
                    <a:bodyPr/>
                    <a:lstStyle/>
                    <a:p>
                      <a:pPr algn="l">
                        <a:lnSpc>
                          <a:spcPct val="150000"/>
                        </a:lnSpc>
                        <a:spcAft>
                          <a:spcPts val="400"/>
                        </a:spcAft>
                      </a:pPr>
                      <a:r>
                        <a:rPr lang="en-GB" sz="1100" dirty="0">
                          <a:solidFill>
                            <a:srgbClr val="FF0000"/>
                          </a:solidFill>
                          <a:effectLst/>
                          <a:latin typeface="Times New Roman" panose="02020603050405020304" pitchFamily="18" charset="0"/>
                          <a:cs typeface="Times New Roman" panose="02020603050405020304" pitchFamily="18" charset="0"/>
                        </a:rPr>
                        <a:t>Temperature</a:t>
                      </a:r>
                      <a:endParaRPr lang="en-GB" sz="1100" b="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26.27</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36.52</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39.81</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18.55</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20.15</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marL="0" algn="just" defTabSz="685800" rtl="0" eaLnBrk="1" latinLnBrk="0" hangingPunct="1">
                        <a:lnSpc>
                          <a:spcPct val="150000"/>
                        </a:lnSpc>
                        <a:spcAft>
                          <a:spcPts val="400"/>
                        </a:spcAft>
                      </a:pPr>
                      <a:r>
                        <a:rPr lang="en-GB" sz="1100" kern="1200" dirty="0">
                          <a:effectLst/>
                          <a:latin typeface="Times New Roman" panose="02020603050405020304" pitchFamily="18" charset="0"/>
                          <a:cs typeface="Times New Roman" panose="02020603050405020304" pitchFamily="18" charset="0"/>
                        </a:rPr>
                        <a:t>28.26</a:t>
                      </a:r>
                      <a:endParaRPr lang="en-GB" sz="1100" b="1"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293369">
                <a:tc>
                  <a:txBody>
                    <a:bodyPr/>
                    <a:lstStyle/>
                    <a:p>
                      <a:pPr algn="l">
                        <a:lnSpc>
                          <a:spcPct val="150000"/>
                        </a:lnSpc>
                        <a:spcAft>
                          <a:spcPts val="400"/>
                        </a:spcAft>
                      </a:pPr>
                      <a:r>
                        <a:rPr lang="en-GB" sz="1100" dirty="0">
                          <a:effectLst/>
                          <a:latin typeface="Times New Roman" panose="02020603050405020304" pitchFamily="18" charset="0"/>
                          <a:cs typeface="Times New Roman" panose="02020603050405020304" pitchFamily="18" charset="0"/>
                        </a:rPr>
                        <a:t>Windspeed</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5.00</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31.12</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7.03</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22.23</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38.11</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marL="0" algn="just" defTabSz="685800" rtl="0" eaLnBrk="1" latinLnBrk="0" hangingPunct="1">
                        <a:lnSpc>
                          <a:spcPct val="150000"/>
                        </a:lnSpc>
                        <a:spcAft>
                          <a:spcPts val="400"/>
                        </a:spcAft>
                      </a:pPr>
                      <a:r>
                        <a:rPr lang="en-GB" sz="1100" kern="1200" dirty="0">
                          <a:effectLst/>
                          <a:latin typeface="Times New Roman" panose="02020603050405020304" pitchFamily="18" charset="0"/>
                          <a:cs typeface="Times New Roman" panose="02020603050405020304" pitchFamily="18" charset="0"/>
                        </a:rPr>
                        <a:t>20.698</a:t>
                      </a:r>
                      <a:endParaRPr lang="en-GB" sz="11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247259">
                <a:tc>
                  <a:txBody>
                    <a:bodyPr/>
                    <a:lstStyle/>
                    <a:p>
                      <a:pPr algn="l">
                        <a:lnSpc>
                          <a:spcPct val="150000"/>
                        </a:lnSpc>
                        <a:spcAft>
                          <a:spcPts val="400"/>
                        </a:spcAft>
                      </a:pPr>
                      <a:r>
                        <a:rPr lang="en-GB" sz="1100" dirty="0">
                          <a:effectLst/>
                          <a:latin typeface="Times New Roman" panose="02020603050405020304" pitchFamily="18" charset="0"/>
                          <a:cs typeface="Times New Roman" panose="02020603050405020304" pitchFamily="18" charset="0"/>
                        </a:rPr>
                        <a:t>Gust</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4.00</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23.20</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0.80</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0.50</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51.17</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marL="0" algn="just" defTabSz="685800" rtl="0" eaLnBrk="1" latinLnBrk="0" hangingPunct="1">
                        <a:lnSpc>
                          <a:spcPct val="150000"/>
                        </a:lnSpc>
                        <a:spcAft>
                          <a:spcPts val="400"/>
                        </a:spcAft>
                      </a:pPr>
                      <a:r>
                        <a:rPr lang="en-GB" sz="1100" kern="1200" dirty="0">
                          <a:effectLst/>
                          <a:latin typeface="Times New Roman" panose="02020603050405020304" pitchFamily="18" charset="0"/>
                          <a:cs typeface="Times New Roman" panose="02020603050405020304" pitchFamily="18" charset="0"/>
                        </a:rPr>
                        <a:t>15.934</a:t>
                      </a:r>
                      <a:endParaRPr lang="en-GB" sz="11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256797">
                <a:tc>
                  <a:txBody>
                    <a:bodyPr/>
                    <a:lstStyle/>
                    <a:p>
                      <a:pPr algn="l">
                        <a:lnSpc>
                          <a:spcPct val="150000"/>
                        </a:lnSpc>
                        <a:spcAft>
                          <a:spcPts val="400"/>
                        </a:spcAft>
                      </a:pPr>
                      <a:r>
                        <a:rPr lang="en-GB" sz="1100" dirty="0">
                          <a:effectLst/>
                          <a:latin typeface="Times New Roman" panose="02020603050405020304" pitchFamily="18" charset="0"/>
                          <a:cs typeface="Times New Roman" panose="02020603050405020304" pitchFamily="18" charset="0"/>
                        </a:rPr>
                        <a:t>Wind direction</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6.01</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27.71</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14.7</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0.02</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15.78</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marL="0" algn="just" defTabSz="685800" rtl="0" eaLnBrk="1" latinLnBrk="0" hangingPunct="1">
                        <a:lnSpc>
                          <a:spcPct val="150000"/>
                        </a:lnSpc>
                        <a:spcAft>
                          <a:spcPts val="400"/>
                        </a:spcAft>
                      </a:pPr>
                      <a:r>
                        <a:rPr lang="en-GB" sz="1100" kern="1200" dirty="0">
                          <a:effectLst/>
                          <a:latin typeface="Times New Roman" panose="02020603050405020304" pitchFamily="18" charset="0"/>
                          <a:cs typeface="Times New Roman" panose="02020603050405020304" pitchFamily="18" charset="0"/>
                        </a:rPr>
                        <a:t>12.844</a:t>
                      </a:r>
                      <a:endParaRPr lang="en-GB" sz="11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221361">
                <a:tc>
                  <a:txBody>
                    <a:bodyPr/>
                    <a:lstStyle/>
                    <a:p>
                      <a:pPr algn="l">
                        <a:lnSpc>
                          <a:spcPct val="150000"/>
                        </a:lnSpc>
                        <a:spcAft>
                          <a:spcPts val="400"/>
                        </a:spcAft>
                      </a:pPr>
                      <a:r>
                        <a:rPr lang="en-GB" sz="1100">
                          <a:effectLst/>
                          <a:latin typeface="Times New Roman" panose="02020603050405020304" pitchFamily="18" charset="0"/>
                          <a:cs typeface="Times New Roman" panose="02020603050405020304" pitchFamily="18" charset="0"/>
                        </a:rPr>
                        <a:t>Pressure</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0.98</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2.08</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36.32</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38.07</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0.89</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marL="0" algn="just" defTabSz="685800" rtl="0" eaLnBrk="1" latinLnBrk="0" hangingPunct="1">
                        <a:lnSpc>
                          <a:spcPct val="150000"/>
                        </a:lnSpc>
                        <a:spcAft>
                          <a:spcPts val="400"/>
                        </a:spcAft>
                      </a:pPr>
                      <a:r>
                        <a:rPr lang="en-GB" sz="1100" kern="1200" dirty="0">
                          <a:effectLst/>
                          <a:latin typeface="Times New Roman" panose="02020603050405020304" pitchFamily="18" charset="0"/>
                          <a:cs typeface="Times New Roman" panose="02020603050405020304" pitchFamily="18" charset="0"/>
                        </a:rPr>
                        <a:t>15.668</a:t>
                      </a:r>
                      <a:endParaRPr lang="en-GB" sz="11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221361">
                <a:tc>
                  <a:txBody>
                    <a:bodyPr/>
                    <a:lstStyle/>
                    <a:p>
                      <a:pPr algn="l">
                        <a:lnSpc>
                          <a:spcPct val="150000"/>
                        </a:lnSpc>
                        <a:spcAft>
                          <a:spcPts val="400"/>
                        </a:spcAft>
                      </a:pPr>
                      <a:r>
                        <a:rPr lang="en-GB" sz="1100">
                          <a:effectLst/>
                          <a:latin typeface="Times New Roman" panose="02020603050405020304" pitchFamily="18" charset="0"/>
                          <a:cs typeface="Times New Roman" panose="02020603050405020304" pitchFamily="18" charset="0"/>
                        </a:rPr>
                        <a:t>Cloud cover</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19.41</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0.02</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0.01</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7.50</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a:effectLst/>
                          <a:latin typeface="Times New Roman" panose="02020603050405020304" pitchFamily="18" charset="0"/>
                          <a:cs typeface="Times New Roman" panose="02020603050405020304" pitchFamily="18" charset="0"/>
                        </a:rPr>
                        <a:t>0.25</a:t>
                      </a:r>
                      <a:endParaRPr lang="en-GB" sz="1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400"/>
                        </a:spcAft>
                      </a:pPr>
                      <a:r>
                        <a:rPr lang="en-GB" sz="1100" dirty="0">
                          <a:effectLst/>
                          <a:latin typeface="Times New Roman" panose="02020603050405020304" pitchFamily="18" charset="0"/>
                          <a:cs typeface="Times New Roman" panose="02020603050405020304" pitchFamily="18" charset="0"/>
                        </a:rPr>
                        <a:t>5.438</a:t>
                      </a:r>
                      <a:endParaRPr lang="en-GB" sz="1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bl>
          </a:graphicData>
        </a:graphic>
      </p:graphicFrame>
      <p:sp>
        <p:nvSpPr>
          <p:cNvPr id="4" name="TextBox 1"/>
          <p:cNvSpPr txBox="1">
            <a:spLocks noChangeArrowheads="1"/>
          </p:cNvSpPr>
          <p:nvPr/>
        </p:nvSpPr>
        <p:spPr bwMode="auto">
          <a:xfrm>
            <a:off x="165625" y="109603"/>
            <a:ext cx="23214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sz="2400" dirty="0">
                <a:solidFill>
                  <a:schemeClr val="bg1"/>
                </a:solidFill>
                <a:latin typeface="Times New Roman" panose="02020603050405020304" pitchFamily="18" charset="0"/>
                <a:cs typeface="Times New Roman" panose="02020603050405020304" pitchFamily="18" charset="0"/>
              </a:rPr>
              <a:t>Feature selection</a:t>
            </a:r>
          </a:p>
        </p:txBody>
      </p:sp>
      <p:sp>
        <p:nvSpPr>
          <p:cNvPr id="6" name="TextBox 5"/>
          <p:cNvSpPr txBox="1"/>
          <p:nvPr/>
        </p:nvSpPr>
        <p:spPr>
          <a:xfrm>
            <a:off x="195347" y="4218034"/>
            <a:ext cx="2493280" cy="300082"/>
          </a:xfrm>
          <a:prstGeom prst="rect">
            <a:avLst/>
          </a:prstGeom>
          <a:noFill/>
        </p:spPr>
        <p:txBody>
          <a:bodyPr wrap="square" rtlCol="0">
            <a:spAutoFit/>
          </a:bodyPr>
          <a:lstStyle/>
          <a:p>
            <a:r>
              <a:rPr lang="en-GB" dirty="0">
                <a:latin typeface="Times New Roman" panose="02020603050405020304" pitchFamily="18" charset="0"/>
                <a:cs typeface="Times New Roman" panose="02020603050405020304" pitchFamily="18" charset="0"/>
              </a:rPr>
              <a:t>Hour + Humidity + Temperature</a:t>
            </a:r>
          </a:p>
        </p:txBody>
      </p:sp>
      <p:sp>
        <p:nvSpPr>
          <p:cNvPr id="7" name="文本框 2"/>
          <p:cNvSpPr txBox="1"/>
          <p:nvPr/>
        </p:nvSpPr>
        <p:spPr>
          <a:xfrm>
            <a:off x="0" y="926218"/>
            <a:ext cx="5085184" cy="376834"/>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altLang="zh-CN" sz="1400" b="1" dirty="0">
                <a:latin typeface="Times New Roman" panose="02020603050405020304" pitchFamily="18" charset="0"/>
                <a:cs typeface="Times New Roman" panose="02020603050405020304" pitchFamily="18" charset="0"/>
              </a:rPr>
              <a:t>Contribution analysis of Meteorological features using FNN</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5afc55f1-8c0c-4159-812e-13c09c4e7080}"/>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836b7d36-ca85-42d1-a700-5561a31fc23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1252</TotalTime>
  <Words>946</Words>
  <Application>Microsoft Office PowerPoint</Application>
  <PresentationFormat>Custom</PresentationFormat>
  <Paragraphs>227</Paragraphs>
  <Slides>15</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Calibri</vt:lpstr>
      <vt:lpstr>Cambria Math</vt:lpstr>
      <vt:lpstr>Times New Roman</vt:lpstr>
      <vt:lpstr>Wingdings</vt:lpstr>
      <vt:lpstr>Office Theme</vt:lpstr>
      <vt:lpstr>Visio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Huddersfield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Karen Cambridge</cp:lastModifiedBy>
  <cp:revision>896</cp:revision>
  <dcterms:created xsi:type="dcterms:W3CDTF">2015-09-04T16:17:00Z</dcterms:created>
  <dcterms:modified xsi:type="dcterms:W3CDTF">2021-07-20T13:17:24Z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