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7"/>
  </p:notesMasterIdLst>
  <p:handoutMasterIdLst>
    <p:handoutMasterId r:id="rId18"/>
  </p:handoutMasterIdLst>
  <p:sldIdLst>
    <p:sldId id="324" r:id="rId2"/>
    <p:sldId id="355" r:id="rId3"/>
    <p:sldId id="356" r:id="rId4"/>
    <p:sldId id="358" r:id="rId5"/>
    <p:sldId id="359" r:id="rId6"/>
    <p:sldId id="357" r:id="rId7"/>
    <p:sldId id="360" r:id="rId8"/>
    <p:sldId id="361" r:id="rId9"/>
    <p:sldId id="348" r:id="rId10"/>
    <p:sldId id="349" r:id="rId11"/>
    <p:sldId id="350" r:id="rId12"/>
    <p:sldId id="351" r:id="rId13"/>
    <p:sldId id="352" r:id="rId14"/>
    <p:sldId id="353" r:id="rId15"/>
    <p:sldId id="362" r:id="rId16"/>
  </p:sldIdLst>
  <p:sldSz cx="6858000" cy="5143500"/>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16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uolu Wang (Researcher)" initials="ZW("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44" autoAdjust="0"/>
    <p:restoredTop sz="94249" autoAdjust="0"/>
  </p:normalViewPr>
  <p:slideViewPr>
    <p:cSldViewPr>
      <p:cViewPr varScale="1">
        <p:scale>
          <a:sx n="94" d="100"/>
          <a:sy n="94" d="100"/>
        </p:scale>
        <p:origin x="1296" y="90"/>
      </p:cViewPr>
      <p:guideLst>
        <p:guide orient="horz" pos="1620"/>
        <p:guide pos="216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86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77BF3F-507B-4022-98F1-6476B5B164FE}" type="datetimeFigureOut">
              <a:rPr lang="en-GB" smtClean="0"/>
              <a:t>20/07/2021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1</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6588EE-0FCF-4518-B612-5B345C4EFC8A}" type="slidenum">
              <a:rPr lang="en-GB" smtClean="0"/>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2C4F4C-5D32-4DE5-8406-5DE29D495600}" type="datetimeFigureOut">
              <a:rPr lang="en-GB" smtClean="0"/>
              <a:t>20/07/2021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1</a:t>
            </a:r>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E3E22D-1A2C-4F9F-8E97-77D486FDC622}" type="slidenum">
              <a:rPr lang="en-GB" smtClean="0"/>
              <a:t>‹#›</a:t>
            </a:fld>
            <a:endParaRPr lang="en-GB"/>
          </a:p>
        </p:txBody>
      </p:sp>
    </p:spTree>
  </p:cSld>
  <p:clrMap bg1="lt1" tx1="dk1" bg2="lt2" tx2="dk2" accent1="accent1" accent2="accent2" accent3="accent3" accent4="accent4" accent5="accent5" accent6="accent6" hlink="hlink" folHlink="folHlink"/>
  <p:hf hdr="0" dt="0"/>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GB"/>
          </a:p>
        </p:txBody>
      </p:sp>
      <p:sp>
        <p:nvSpPr>
          <p:cNvPr id="5" name="Slide Number Placeholder 4"/>
          <p:cNvSpPr>
            <a:spLocks noGrp="1"/>
          </p:cNvSpPr>
          <p:nvPr>
            <p:ph type="sldNum" sz="quarter" idx="11"/>
          </p:nvPr>
        </p:nvSpPr>
        <p:spPr/>
        <p:txBody>
          <a:bodyPr/>
          <a:lstStyle/>
          <a:p>
            <a:fld id="{9EE3E22D-1A2C-4F9F-8E97-77D486FDC622}" type="slidenum">
              <a:rPr lang="en-GB" smtClean="0"/>
              <a:t>1</a:t>
            </a:fld>
            <a:endParaRPr lang="en-GB"/>
          </a:p>
        </p:txBody>
      </p:sp>
      <p:sp>
        <p:nvSpPr>
          <p:cNvPr id="4" name="页脚占位符 3"/>
          <p:cNvSpPr>
            <a:spLocks noGrp="1"/>
          </p:cNvSpPr>
          <p:nvPr>
            <p:ph type="ftr" sz="quarter" idx="4"/>
          </p:nvPr>
        </p:nvSpPr>
        <p:spPr/>
        <p:txBody>
          <a:bodyPr/>
          <a:lstStyle/>
          <a:p>
            <a:r>
              <a:rPr lang="en-GB"/>
              <a:t>1</a:t>
            </a:r>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灯片编号占位符 2"/>
          <p:cNvSpPr>
            <a:spLocks noGrp="1"/>
          </p:cNvSpPr>
          <p:nvPr>
            <p:ph type="sldNum" sz="quarter" idx="5"/>
          </p:nvPr>
        </p:nvSpPr>
        <p:spPr/>
        <p:txBody>
          <a:bodyPr/>
          <a:lstStyle/>
          <a:p>
            <a:fld id="{9EE3E22D-1A2C-4F9F-8E97-77D486FDC622}" type="slidenum">
              <a:rPr lang="en-GB" smtClean="0"/>
              <a:t>9</a:t>
            </a:fld>
            <a:endParaRPr lang="en-GB"/>
          </a:p>
        </p:txBody>
      </p:sp>
      <p:sp>
        <p:nvSpPr>
          <p:cNvPr id="4" name="页脚占位符 3"/>
          <p:cNvSpPr>
            <a:spLocks noGrp="1"/>
          </p:cNvSpPr>
          <p:nvPr>
            <p:ph type="ftr" sz="quarter" idx="4"/>
          </p:nvPr>
        </p:nvSpPr>
        <p:spPr/>
        <p:txBody>
          <a:bodyPr/>
          <a:lstStyle/>
          <a:p>
            <a:r>
              <a:rPr lang="en-GB"/>
              <a:t>1</a:t>
            </a:r>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灯片编号占位符 2"/>
          <p:cNvSpPr>
            <a:spLocks noGrp="1"/>
          </p:cNvSpPr>
          <p:nvPr>
            <p:ph type="sldNum" sz="quarter" idx="5"/>
          </p:nvPr>
        </p:nvSpPr>
        <p:spPr/>
        <p:txBody>
          <a:bodyPr/>
          <a:lstStyle/>
          <a:p>
            <a:fld id="{9EE3E22D-1A2C-4F9F-8E97-77D486FDC622}" type="slidenum">
              <a:rPr lang="en-GB" smtClean="0"/>
              <a:t>10</a:t>
            </a:fld>
            <a:endParaRPr lang="en-GB"/>
          </a:p>
        </p:txBody>
      </p:sp>
      <p:sp>
        <p:nvSpPr>
          <p:cNvPr id="4" name="页脚占位符 3"/>
          <p:cNvSpPr>
            <a:spLocks noGrp="1"/>
          </p:cNvSpPr>
          <p:nvPr>
            <p:ph type="ftr" sz="quarter" idx="4"/>
          </p:nvPr>
        </p:nvSpPr>
        <p:spPr/>
        <p:txBody>
          <a:bodyPr/>
          <a:lstStyle/>
          <a:p>
            <a:r>
              <a:rPr lang="en-GB"/>
              <a:t>1</a:t>
            </a:r>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灯片编号占位符 2"/>
          <p:cNvSpPr>
            <a:spLocks noGrp="1"/>
          </p:cNvSpPr>
          <p:nvPr>
            <p:ph type="sldNum" sz="quarter" idx="5"/>
          </p:nvPr>
        </p:nvSpPr>
        <p:spPr/>
        <p:txBody>
          <a:bodyPr/>
          <a:lstStyle/>
          <a:p>
            <a:fld id="{9EE3E22D-1A2C-4F9F-8E97-77D486FDC622}" type="slidenum">
              <a:rPr lang="en-GB" smtClean="0"/>
              <a:t>11</a:t>
            </a:fld>
            <a:endParaRPr lang="en-GB"/>
          </a:p>
        </p:txBody>
      </p:sp>
      <p:sp>
        <p:nvSpPr>
          <p:cNvPr id="4" name="页脚占位符 3"/>
          <p:cNvSpPr>
            <a:spLocks noGrp="1"/>
          </p:cNvSpPr>
          <p:nvPr>
            <p:ph type="ftr" sz="quarter" idx="4"/>
          </p:nvPr>
        </p:nvSpPr>
        <p:spPr/>
        <p:txBody>
          <a:bodyPr/>
          <a:lstStyle/>
          <a:p>
            <a:r>
              <a:rPr lang="en-GB"/>
              <a:t>1</a:t>
            </a:r>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灯片编号占位符 2"/>
          <p:cNvSpPr>
            <a:spLocks noGrp="1"/>
          </p:cNvSpPr>
          <p:nvPr>
            <p:ph type="sldNum" sz="quarter" idx="5"/>
          </p:nvPr>
        </p:nvSpPr>
        <p:spPr/>
        <p:txBody>
          <a:bodyPr/>
          <a:lstStyle/>
          <a:p>
            <a:fld id="{9EE3E22D-1A2C-4F9F-8E97-77D486FDC622}" type="slidenum">
              <a:rPr lang="en-GB" smtClean="0"/>
              <a:t>12</a:t>
            </a:fld>
            <a:endParaRPr lang="en-GB"/>
          </a:p>
        </p:txBody>
      </p:sp>
      <p:sp>
        <p:nvSpPr>
          <p:cNvPr id="4" name="页脚占位符 3"/>
          <p:cNvSpPr>
            <a:spLocks noGrp="1"/>
          </p:cNvSpPr>
          <p:nvPr>
            <p:ph type="ftr" sz="quarter" idx="4"/>
          </p:nvPr>
        </p:nvSpPr>
        <p:spPr/>
        <p:txBody>
          <a:bodyPr/>
          <a:lstStyle/>
          <a:p>
            <a:r>
              <a:rPr lang="en-GB"/>
              <a:t>1</a:t>
            </a:r>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灯片编号占位符 2"/>
          <p:cNvSpPr>
            <a:spLocks noGrp="1"/>
          </p:cNvSpPr>
          <p:nvPr>
            <p:ph type="sldNum" sz="quarter" idx="5"/>
          </p:nvPr>
        </p:nvSpPr>
        <p:spPr/>
        <p:txBody>
          <a:bodyPr/>
          <a:lstStyle/>
          <a:p>
            <a:fld id="{9EE3E22D-1A2C-4F9F-8E97-77D486FDC622}" type="slidenum">
              <a:rPr lang="en-GB" smtClean="0"/>
              <a:t>13</a:t>
            </a:fld>
            <a:endParaRPr lang="en-GB"/>
          </a:p>
        </p:txBody>
      </p:sp>
      <p:sp>
        <p:nvSpPr>
          <p:cNvPr id="4" name="页脚占位符 3"/>
          <p:cNvSpPr>
            <a:spLocks noGrp="1"/>
          </p:cNvSpPr>
          <p:nvPr>
            <p:ph type="ftr" sz="quarter" idx="4"/>
          </p:nvPr>
        </p:nvSpPr>
        <p:spPr/>
        <p:txBody>
          <a:bodyPr/>
          <a:lstStyle/>
          <a:p>
            <a:r>
              <a:rPr lang="en-GB"/>
              <a:t>1</a:t>
            </a:r>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灯片编号占位符 2"/>
          <p:cNvSpPr>
            <a:spLocks noGrp="1"/>
          </p:cNvSpPr>
          <p:nvPr>
            <p:ph type="sldNum" sz="quarter" idx="5"/>
          </p:nvPr>
        </p:nvSpPr>
        <p:spPr/>
        <p:txBody>
          <a:bodyPr/>
          <a:lstStyle/>
          <a:p>
            <a:fld id="{9EE3E22D-1A2C-4F9F-8E97-77D486FDC622}" type="slidenum">
              <a:rPr lang="en-GB" smtClean="0"/>
              <a:t>14</a:t>
            </a:fld>
            <a:endParaRPr lang="en-GB"/>
          </a:p>
        </p:txBody>
      </p:sp>
      <p:sp>
        <p:nvSpPr>
          <p:cNvPr id="4" name="页脚占位符 3"/>
          <p:cNvSpPr>
            <a:spLocks noGrp="1"/>
          </p:cNvSpPr>
          <p:nvPr>
            <p:ph type="ftr" sz="quarter" idx="4"/>
          </p:nvPr>
        </p:nvSpPr>
        <p:spPr/>
        <p:txBody>
          <a:bodyPr/>
          <a:lstStyle/>
          <a:p>
            <a:r>
              <a:rPr lang="en-GB"/>
              <a:t>1</a:t>
            </a:r>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3"/>
            <a:ext cx="5829300" cy="1102519"/>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028700" y="2914650"/>
            <a:ext cx="4800600" cy="1314450"/>
          </a:xfrm>
        </p:spPr>
        <p:txBody>
          <a:bodyPr>
            <a:noAutofit/>
          </a:bodyPr>
          <a:lstStyle>
            <a:lvl1pPr marL="0" indent="0" algn="ctr">
              <a:lnSpc>
                <a:spcPct val="150000"/>
              </a:lnSpc>
              <a:buNone/>
              <a:defRPr sz="1800" baseline="0">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lvl="0" algn="ctr">
              <a:lnSpc>
                <a:spcPct val="150000"/>
              </a:lnSpc>
            </a:pPr>
            <a:endParaRPr lang="en-GB" sz="2400" dirty="0">
              <a:solidFill>
                <a:srgbClr val="000000"/>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dirty="0"/>
              <a:t>1</a:t>
            </a:r>
          </a:p>
        </p:txBody>
      </p:sp>
      <p:sp>
        <p:nvSpPr>
          <p:cNvPr id="6" name="Slide Number Placeholder 5"/>
          <p:cNvSpPr>
            <a:spLocks noGrp="1"/>
          </p:cNvSpPr>
          <p:nvPr>
            <p:ph type="sldNum" sz="quarter" idx="12"/>
          </p:nvPr>
        </p:nvSpPr>
        <p:spPr/>
        <p:txBody>
          <a:bodyPr/>
          <a:lstStyle/>
          <a:p>
            <a:fld id="{EAD11561-B3CB-4BD9-B5D8-033366FE5CCA}" type="slidenum">
              <a:rPr lang="en-GB" smtClean="0"/>
              <a:t>‹#›</a:t>
            </a:fld>
            <a:endParaRPr lang="en-GB"/>
          </a:p>
        </p:txBody>
      </p:sp>
      <p:pic>
        <p:nvPicPr>
          <p:cNvPr id="7" name="Picture 12" descr="Image result for university of huddersfield"/>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a:fillRect/>
          </a:stretch>
        </p:blipFill>
        <p:spPr bwMode="auto">
          <a:xfrm>
            <a:off x="0" y="1"/>
            <a:ext cx="6858000" cy="138349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userDrawn="1"/>
        </p:nvGrpSpPr>
        <p:grpSpPr>
          <a:xfrm>
            <a:off x="0" y="-3247"/>
            <a:ext cx="1389012" cy="1383107"/>
            <a:chOff x="188640" y="2789724"/>
            <a:chExt cx="1389012" cy="1383107"/>
          </a:xfrm>
        </p:grpSpPr>
        <p:grpSp>
          <p:nvGrpSpPr>
            <p:cNvPr id="9" name="Group 8"/>
            <p:cNvGrpSpPr/>
            <p:nvPr/>
          </p:nvGrpSpPr>
          <p:grpSpPr>
            <a:xfrm>
              <a:off x="188640" y="2827468"/>
              <a:ext cx="1389012" cy="1300412"/>
              <a:chOff x="87854" y="2725392"/>
              <a:chExt cx="1389012" cy="1300412"/>
            </a:xfrm>
          </p:grpSpPr>
          <p:grpSp>
            <p:nvGrpSpPr>
              <p:cNvPr id="12" name="Group 11"/>
              <p:cNvGrpSpPr/>
              <p:nvPr/>
            </p:nvGrpSpPr>
            <p:grpSpPr>
              <a:xfrm>
                <a:off x="87854" y="2828197"/>
                <a:ext cx="1389012" cy="1098154"/>
                <a:chOff x="59243" y="3121878"/>
                <a:chExt cx="1389012" cy="1098154"/>
              </a:xfrm>
            </p:grpSpPr>
            <p:pic>
              <p:nvPicPr>
                <p:cNvPr id="15" name="Picture 6" descr="Related image"/>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a:stretch>
                  <a:fillRect/>
                </a:stretch>
              </p:blipFill>
              <p:spPr bwMode="auto">
                <a:xfrm>
                  <a:off x="59244" y="3340062"/>
                  <a:ext cx="1389011" cy="65221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80842"/>
                <a:stretch>
                  <a:fillRect/>
                </a:stretch>
              </p:blipFill>
              <p:spPr bwMode="auto">
                <a:xfrm>
                  <a:off x="59244" y="3237036"/>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80842"/>
                <a:stretch>
                  <a:fillRect/>
                </a:stretch>
              </p:blipFill>
              <p:spPr bwMode="auto">
                <a:xfrm>
                  <a:off x="59243" y="3121878"/>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80842"/>
                <a:stretch>
                  <a:fillRect/>
                </a:stretch>
              </p:blipFill>
              <p:spPr bwMode="auto">
                <a:xfrm>
                  <a:off x="59243" y="3984283"/>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80842"/>
                <a:stretch>
                  <a:fillRect/>
                </a:stretch>
              </p:blipFill>
              <p:spPr bwMode="auto">
                <a:xfrm>
                  <a:off x="59243" y="4095081"/>
                  <a:ext cx="1389011" cy="124951"/>
                </a:xfrm>
                <a:prstGeom prst="rect">
                  <a:avLst/>
                </a:prstGeom>
                <a:noFill/>
                <a:extLst>
                  <a:ext uri="{909E8E84-426E-40DD-AFC4-6F175D3DCCD1}">
                    <a14:hiddenFill xmlns:a14="http://schemas.microsoft.com/office/drawing/2010/main">
                      <a:solidFill>
                        <a:srgbClr val="FFFFFF"/>
                      </a:solidFill>
                    </a14:hiddenFill>
                  </a:ext>
                </a:extLst>
              </p:spPr>
            </p:pic>
          </p:grpSp>
          <p:pic>
            <p:nvPicPr>
              <p:cNvPr id="13" name="Picture 6"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80842"/>
              <a:stretch>
                <a:fillRect/>
              </a:stretch>
            </p:blipFill>
            <p:spPr bwMode="auto">
              <a:xfrm>
                <a:off x="87854" y="3900853"/>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80842"/>
              <a:stretch>
                <a:fillRect/>
              </a:stretch>
            </p:blipFill>
            <p:spPr bwMode="auto">
              <a:xfrm>
                <a:off x="87854" y="2725392"/>
                <a:ext cx="1389011" cy="124951"/>
              </a:xfrm>
              <a:prstGeom prst="rect">
                <a:avLst/>
              </a:prstGeom>
              <a:noFill/>
              <a:extLst>
                <a:ext uri="{909E8E84-426E-40DD-AFC4-6F175D3DCCD1}">
                  <a14:hiddenFill xmlns:a14="http://schemas.microsoft.com/office/drawing/2010/main">
                    <a:solidFill>
                      <a:srgbClr val="FFFFFF"/>
                    </a:solidFill>
                  </a14:hiddenFill>
                </a:ext>
              </a:extLst>
            </p:spPr>
          </p:pic>
        </p:grpSp>
        <p:pic>
          <p:nvPicPr>
            <p:cNvPr id="10" name="Picture 6"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80842"/>
            <a:stretch>
              <a:fillRect/>
            </a:stretch>
          </p:blipFill>
          <p:spPr bwMode="auto">
            <a:xfrm>
              <a:off x="188640" y="2789724"/>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80842"/>
            <a:stretch>
              <a:fillRect/>
            </a:stretch>
          </p:blipFill>
          <p:spPr bwMode="auto">
            <a:xfrm>
              <a:off x="188640" y="4047880"/>
              <a:ext cx="1389011" cy="124951"/>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1</a:t>
            </a:r>
          </a:p>
        </p:txBody>
      </p:sp>
      <p:sp>
        <p:nvSpPr>
          <p:cNvPr id="6" name="Slide Number Placeholder 5"/>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205980"/>
            <a:ext cx="154305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205980"/>
            <a:ext cx="451485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1</a:t>
            </a:r>
          </a:p>
        </p:txBody>
      </p:sp>
      <p:sp>
        <p:nvSpPr>
          <p:cNvPr id="6" name="Slide Number Placeholder 5"/>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Rectangle 1"/>
          <p:cNvSpPr/>
          <p:nvPr userDrawn="1"/>
        </p:nvSpPr>
        <p:spPr>
          <a:xfrm>
            <a:off x="0" y="0"/>
            <a:ext cx="6858000" cy="729854"/>
          </a:xfrm>
          <a:prstGeom prst="rect">
            <a:avLst/>
          </a:prstGeom>
          <a:solidFill>
            <a:srgbClr val="0039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350">
              <a:solidFill>
                <a:prstClr val="white"/>
              </a:solidFill>
            </a:endParaRPr>
          </a:p>
        </p:txBody>
      </p:sp>
      <p:sp>
        <p:nvSpPr>
          <p:cNvPr id="3" name="Rectangle 2"/>
          <p:cNvSpPr/>
          <p:nvPr userDrawn="1"/>
        </p:nvSpPr>
        <p:spPr>
          <a:xfrm>
            <a:off x="0" y="752475"/>
            <a:ext cx="6858000" cy="114300"/>
          </a:xfrm>
          <a:prstGeom prst="rect">
            <a:avLst/>
          </a:prstGeom>
          <a:solidFill>
            <a:srgbClr val="0039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350">
              <a:solidFill>
                <a:prstClr val="white"/>
              </a:solidFill>
            </a:endParaRPr>
          </a:p>
        </p:txBody>
      </p:sp>
      <p:pic>
        <p:nvPicPr>
          <p:cNvPr id="5" name="Picture 9"/>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991225" y="-1"/>
            <a:ext cx="866775" cy="866775"/>
          </a:xfrm>
          <a:prstGeom prst="rect">
            <a:avLst/>
          </a:prstGeom>
          <a:solidFill>
            <a:srgbClr val="406B98"/>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0" y="4893473"/>
            <a:ext cx="6858000" cy="250031"/>
          </a:xfrm>
          <a:prstGeom prst="rect">
            <a:avLst/>
          </a:prstGeom>
          <a:solidFill>
            <a:srgbClr val="0039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350">
              <a:solidFill>
                <a:prstClr val="white"/>
              </a:solidFill>
            </a:endParaRPr>
          </a:p>
        </p:txBody>
      </p:sp>
      <p:sp>
        <p:nvSpPr>
          <p:cNvPr id="7" name="TextBox 6"/>
          <p:cNvSpPr txBox="1"/>
          <p:nvPr userDrawn="1"/>
        </p:nvSpPr>
        <p:spPr>
          <a:xfrm>
            <a:off x="950595" y="4868545"/>
            <a:ext cx="4766310" cy="299085"/>
          </a:xfrm>
          <a:prstGeom prst="rect">
            <a:avLst/>
          </a:prstGeom>
          <a:noFill/>
        </p:spPr>
        <p:txBody>
          <a:bodyPr wrap="square" rtlCol="0">
            <a:spAutoFit/>
          </a:bodyPr>
          <a:lstStyle/>
          <a:p>
            <a:pPr algn="ctr"/>
            <a:r>
              <a:rPr lang="en-US" altLang="zh-CN" dirty="0">
                <a:solidFill>
                  <a:schemeClr val="bg1"/>
                </a:solidFill>
                <a:latin typeface="Times New Roman" panose="02020603050405020304" pitchFamily="18" charset="0"/>
                <a:cs typeface="Times New Roman" panose="02020603050405020304" pitchFamily="18" charset="0"/>
              </a:rPr>
              <a:t>The Centre for Efficiency and Performance Engineering</a:t>
            </a:r>
            <a:endParaRPr lang="en-GB"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endParaRPr lang="en-GB" dirty="0"/>
          </a:p>
        </p:txBody>
      </p:sp>
      <p:sp>
        <p:nvSpPr>
          <p:cNvPr id="4" name="页脚占位符 3"/>
          <p:cNvSpPr>
            <a:spLocks noGrp="1"/>
          </p:cNvSpPr>
          <p:nvPr>
            <p:ph type="ftr" sz="quarter" idx="11"/>
          </p:nvPr>
        </p:nvSpPr>
        <p:spPr>
          <a:xfrm>
            <a:off x="4663456" y="4800599"/>
            <a:ext cx="2171700" cy="273844"/>
          </a:xfrm>
        </p:spPr>
        <p:txBody>
          <a:bodyPr/>
          <a:lstStyle/>
          <a:p>
            <a:r>
              <a:rPr lang="en-GB" dirty="0"/>
              <a:t>1</a:t>
            </a:r>
          </a:p>
        </p:txBody>
      </p:sp>
      <p:sp>
        <p:nvSpPr>
          <p:cNvPr id="5" name="灯片编号占位符 4"/>
          <p:cNvSpPr>
            <a:spLocks noGrp="1"/>
          </p:cNvSpPr>
          <p:nvPr>
            <p:ph type="sldNum" sz="quarter" idx="12"/>
          </p:nvPr>
        </p:nvSpPr>
        <p:spPr>
          <a:xfrm>
            <a:off x="2628900" y="4800599"/>
            <a:ext cx="1600200" cy="273844"/>
          </a:xfrm>
        </p:spPr>
        <p:txBody>
          <a:bodyPr/>
          <a:lstStyle/>
          <a:p>
            <a:fld id="{0D1A72D0-038E-4ACC-AECE-A549069CF155}"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1</a:t>
            </a:r>
          </a:p>
        </p:txBody>
      </p:sp>
      <p:sp>
        <p:nvSpPr>
          <p:cNvPr id="6" name="Slide Number Placeholder 5"/>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3305176"/>
            <a:ext cx="58293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541735" y="2180035"/>
            <a:ext cx="58293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1</a:t>
            </a:r>
          </a:p>
        </p:txBody>
      </p:sp>
      <p:sp>
        <p:nvSpPr>
          <p:cNvPr id="6" name="Slide Number Placeholder 5"/>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1200151"/>
            <a:ext cx="302895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1200151"/>
            <a:ext cx="302895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1</a:t>
            </a:r>
          </a:p>
        </p:txBody>
      </p:sp>
      <p:sp>
        <p:nvSpPr>
          <p:cNvPr id="7" name="Slide Number Placeholder 6"/>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1" y="1151335"/>
            <a:ext cx="303014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342901" y="1631156"/>
            <a:ext cx="303014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1" y="1151335"/>
            <a:ext cx="303133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83771" y="1631156"/>
            <a:ext cx="303133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1</a:t>
            </a:r>
          </a:p>
        </p:txBody>
      </p:sp>
      <p:sp>
        <p:nvSpPr>
          <p:cNvPr id="9" name="Slide Number Placeholder 8"/>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1</a:t>
            </a:r>
          </a:p>
        </p:txBody>
      </p:sp>
      <p:sp>
        <p:nvSpPr>
          <p:cNvPr id="5" name="Slide Number Placeholder 4"/>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1</a:t>
            </a:r>
          </a:p>
        </p:txBody>
      </p:sp>
      <p:sp>
        <p:nvSpPr>
          <p:cNvPr id="4" name="Slide Number Placeholder 3"/>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204787"/>
            <a:ext cx="2256235" cy="871538"/>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2681288" y="204792"/>
            <a:ext cx="3833813"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2" y="1076328"/>
            <a:ext cx="2256235"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1</a:t>
            </a:r>
          </a:p>
        </p:txBody>
      </p:sp>
      <p:sp>
        <p:nvSpPr>
          <p:cNvPr id="7" name="Slide Number Placeholder 6"/>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0"/>
            <a:ext cx="4114800" cy="425054"/>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1344216" y="4025506"/>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1</a:t>
            </a:r>
          </a:p>
        </p:txBody>
      </p:sp>
      <p:sp>
        <p:nvSpPr>
          <p:cNvPr id="7" name="Slide Number Placeholder 6"/>
          <p:cNvSpPr>
            <a:spLocks noGrp="1"/>
          </p:cNvSpPr>
          <p:nvPr>
            <p:ph type="sldNum" sz="quarter" idx="12"/>
          </p:nvPr>
        </p:nvSpPr>
        <p:spPr/>
        <p:txBody>
          <a:bodyPr/>
          <a:lstStyle/>
          <a:p>
            <a:fld id="{EAD11561-B3CB-4BD9-B5D8-033366FE5CCA}"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205979"/>
            <a:ext cx="61722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1200151"/>
            <a:ext cx="61722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4767264"/>
            <a:ext cx="1600200"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2343150" y="4767264"/>
            <a:ext cx="21717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GB"/>
              <a:t>1</a:t>
            </a:r>
            <a:endParaRPr lang="en-GB" dirty="0"/>
          </a:p>
        </p:txBody>
      </p:sp>
      <p:sp>
        <p:nvSpPr>
          <p:cNvPr id="6" name="Slide Number Placeholder 5"/>
          <p:cNvSpPr>
            <a:spLocks noGrp="1"/>
          </p:cNvSpPr>
          <p:nvPr>
            <p:ph type="sldNum" sz="quarter" idx="4"/>
          </p:nvPr>
        </p:nvSpPr>
        <p:spPr>
          <a:xfrm>
            <a:off x="4914900" y="4767264"/>
            <a:ext cx="16002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D1A72D0-038E-4ACC-AECE-A549069CF155}"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6895" indent="-213995"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19.emf"/><Relationship Id="rId4" Type="http://schemas.openxmlformats.org/officeDocument/2006/relationships/image" Target="../media/image18.emf"/></Relationships>
</file>

<file path=ppt/slides/_rels/slide13.xml.rels><?xml version="1.0" encoding="UTF-8" standalone="yes"?>
<Relationships xmlns="http://schemas.openxmlformats.org/package/2006/relationships"><Relationship Id="rId7" Type="http://schemas.openxmlformats.org/officeDocument/2006/relationships/image" Target="../media/image21.emf"/><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20.emf"/><Relationship Id="rId5" Type="http://schemas.openxmlformats.org/officeDocument/2006/relationships/image" Target="../media/image2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1" Type="http://schemas.openxmlformats.org/officeDocument/2006/relationships/slideLayout" Target="../slideLayouts/slideLayout12.xml"/><Relationship Id="rId6" Type="http://schemas.openxmlformats.org/officeDocument/2006/relationships/image" Target="../media/image10.emf"/><Relationship Id="rId5" Type="http://schemas.openxmlformats.org/officeDocument/2006/relationships/package" Target="../embeddings/Microsoft_Visio___.vsdx"/><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12" name="Picture 12" descr="Image result for university of huddersfield"/>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a:fillRect/>
          </a:stretch>
        </p:blipFill>
        <p:spPr bwMode="auto">
          <a:xfrm>
            <a:off x="0" y="1"/>
            <a:ext cx="6858000" cy="1383490"/>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9"/>
          <p:cNvGrpSpPr/>
          <p:nvPr/>
        </p:nvGrpSpPr>
        <p:grpSpPr bwMode="auto">
          <a:xfrm>
            <a:off x="85560" y="4607402"/>
            <a:ext cx="706041" cy="463153"/>
            <a:chOff x="0" y="6171180"/>
            <a:chExt cx="941388" cy="616883"/>
          </a:xfrm>
        </p:grpSpPr>
        <p:pic>
          <p:nvPicPr>
            <p:cNvPr id="10" name="Picture 20"/>
            <p:cNvPicPr>
              <a:picLocks noChangeAspect="1" noChangeArrowheads="1"/>
            </p:cNvPicPr>
            <p:nvPr/>
          </p:nvPicPr>
          <p:blipFill>
            <a:blip r:embed="rId4" cstate="print">
              <a:extLst>
                <a:ext uri="{28A0092B-C50C-407E-A947-70E740481C1C}">
                  <a14:useLocalDpi xmlns:a14="http://schemas.microsoft.com/office/drawing/2010/main" val="0"/>
                </a:ext>
              </a:extLst>
            </a:blip>
            <a:srcRect t="50000"/>
            <a:stretch>
              <a:fillRect/>
            </a:stretch>
          </p:blipFill>
          <p:spPr bwMode="auto">
            <a:xfrm>
              <a:off x="0" y="6171180"/>
              <a:ext cx="914400" cy="262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p:cNvPicPr>
              <a:picLocks noChangeAspect="1"/>
            </p:cNvPicPr>
            <p:nvPr/>
          </p:nvPicPr>
          <p:blipFill>
            <a:blip r:embed="rId5" cstate="print">
              <a:extLst>
                <a:ext uri="{28A0092B-C50C-407E-A947-70E740481C1C}">
                  <a14:useLocalDpi xmlns:a14="http://schemas.microsoft.com/office/drawing/2010/main" val="0"/>
                </a:ext>
              </a:extLst>
            </a:blip>
            <a:srcRect t="29790"/>
            <a:stretch>
              <a:fillRect/>
            </a:stretch>
          </p:blipFill>
          <p:spPr bwMode="auto">
            <a:xfrm>
              <a:off x="6349" y="6464748"/>
              <a:ext cx="935039" cy="32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27159" y="4584369"/>
            <a:ext cx="340519"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7396" y="1455014"/>
            <a:ext cx="6885088" cy="1154162"/>
          </a:xfrm>
          <a:prstGeom prst="rect">
            <a:avLst/>
          </a:prstGeom>
        </p:spPr>
        <p:txBody>
          <a:bodyPr wrap="square">
            <a:spAutoFit/>
          </a:bodyPr>
          <a:lstStyle/>
          <a:p>
            <a:pPr algn="ctr" fontAlgn="ctr"/>
            <a:r>
              <a:rPr lang="en-GB" sz="2300" b="1" dirty="0">
                <a:latin typeface="Times New Roman" panose="02020603050405020304" pitchFamily="18" charset="0"/>
                <a:cs typeface="Times New Roman" panose="02020603050405020304" pitchFamily="18" charset="0"/>
              </a:rPr>
              <a:t>Short-term Solar Radiation Prediction in Huddersfield Based on the Feedforward Neural Network</a:t>
            </a:r>
          </a:p>
        </p:txBody>
      </p:sp>
      <p:grpSp>
        <p:nvGrpSpPr>
          <p:cNvPr id="16" name="Group 15"/>
          <p:cNvGrpSpPr/>
          <p:nvPr/>
        </p:nvGrpSpPr>
        <p:grpSpPr>
          <a:xfrm>
            <a:off x="0" y="-3247"/>
            <a:ext cx="1389012" cy="1383107"/>
            <a:chOff x="188640" y="2789724"/>
            <a:chExt cx="1389012" cy="1383107"/>
          </a:xfrm>
        </p:grpSpPr>
        <p:grpSp>
          <p:nvGrpSpPr>
            <p:cNvPr id="40" name="Group 39"/>
            <p:cNvGrpSpPr/>
            <p:nvPr/>
          </p:nvGrpSpPr>
          <p:grpSpPr>
            <a:xfrm>
              <a:off x="188640" y="2827468"/>
              <a:ext cx="1389012" cy="1300412"/>
              <a:chOff x="87854" y="2725392"/>
              <a:chExt cx="1389012" cy="1300412"/>
            </a:xfrm>
          </p:grpSpPr>
          <p:grpSp>
            <p:nvGrpSpPr>
              <p:cNvPr id="41" name="Group 40"/>
              <p:cNvGrpSpPr/>
              <p:nvPr/>
            </p:nvGrpSpPr>
            <p:grpSpPr>
              <a:xfrm>
                <a:off x="87854" y="2828197"/>
                <a:ext cx="1389012" cy="1098154"/>
                <a:chOff x="59243" y="3121878"/>
                <a:chExt cx="1389012" cy="1098154"/>
              </a:xfrm>
            </p:grpSpPr>
            <p:pic>
              <p:nvPicPr>
                <p:cNvPr id="44" name="Picture 6" descr="Related image"/>
                <p:cNvPicPr>
                  <a:picLocks noChangeAspect="1" noChangeArrowheads="1"/>
                </p:cNvPicPr>
                <p:nvPr userDrawn="1"/>
              </p:nvPicPr>
              <p:blipFill rotWithShape="1">
                <a:blip r:embed="rId7" cstate="print">
                  <a:extLst>
                    <a:ext uri="{28A0092B-C50C-407E-A947-70E740481C1C}">
                      <a14:useLocalDpi xmlns:a14="http://schemas.microsoft.com/office/drawing/2010/main" val="0"/>
                    </a:ext>
                  </a:extLst>
                </a:blip>
                <a:srcRect/>
                <a:stretch>
                  <a:fillRect/>
                </a:stretch>
              </p:blipFill>
              <p:spPr bwMode="auto">
                <a:xfrm>
                  <a:off x="59244" y="3340062"/>
                  <a:ext cx="1389011" cy="652214"/>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 descr="Related image"/>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80842"/>
                <a:stretch>
                  <a:fillRect/>
                </a:stretch>
              </p:blipFill>
              <p:spPr bwMode="auto">
                <a:xfrm>
                  <a:off x="59244" y="3237036"/>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6" descr="Related image"/>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80842"/>
                <a:stretch>
                  <a:fillRect/>
                </a:stretch>
              </p:blipFill>
              <p:spPr bwMode="auto">
                <a:xfrm>
                  <a:off x="59243" y="3121878"/>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6" descr="Related image"/>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80842"/>
                <a:stretch>
                  <a:fillRect/>
                </a:stretch>
              </p:blipFill>
              <p:spPr bwMode="auto">
                <a:xfrm>
                  <a:off x="59243" y="3984283"/>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6" descr="Related image"/>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80842"/>
                <a:stretch>
                  <a:fillRect/>
                </a:stretch>
              </p:blipFill>
              <p:spPr bwMode="auto">
                <a:xfrm>
                  <a:off x="59243" y="4095081"/>
                  <a:ext cx="1389011" cy="124951"/>
                </a:xfrm>
                <a:prstGeom prst="rect">
                  <a:avLst/>
                </a:prstGeom>
                <a:noFill/>
                <a:extLst>
                  <a:ext uri="{909E8E84-426E-40DD-AFC4-6F175D3DCCD1}">
                    <a14:hiddenFill xmlns:a14="http://schemas.microsoft.com/office/drawing/2010/main">
                      <a:solidFill>
                        <a:srgbClr val="FFFFFF"/>
                      </a:solidFill>
                    </a14:hiddenFill>
                  </a:ext>
                </a:extLst>
              </p:spPr>
            </p:pic>
          </p:grpSp>
          <p:pic>
            <p:nvPicPr>
              <p:cNvPr id="42" name="Picture 6" descr="Related image"/>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80842"/>
              <a:stretch>
                <a:fillRect/>
              </a:stretch>
            </p:blipFill>
            <p:spPr bwMode="auto">
              <a:xfrm>
                <a:off x="87854" y="3900853"/>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6" descr="Related image"/>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80842"/>
              <a:stretch>
                <a:fillRect/>
              </a:stretch>
            </p:blipFill>
            <p:spPr bwMode="auto">
              <a:xfrm>
                <a:off x="87854" y="2725392"/>
                <a:ext cx="1389011" cy="124951"/>
              </a:xfrm>
              <a:prstGeom prst="rect">
                <a:avLst/>
              </a:prstGeom>
              <a:noFill/>
              <a:extLst>
                <a:ext uri="{909E8E84-426E-40DD-AFC4-6F175D3DCCD1}">
                  <a14:hiddenFill xmlns:a14="http://schemas.microsoft.com/office/drawing/2010/main">
                    <a:solidFill>
                      <a:srgbClr val="FFFFFF"/>
                    </a:solidFill>
                  </a14:hiddenFill>
                </a:ext>
              </a:extLst>
            </p:spPr>
          </p:pic>
        </p:grpSp>
        <p:pic>
          <p:nvPicPr>
            <p:cNvPr id="49" name="Picture 6" descr="Related image"/>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80842"/>
            <a:stretch>
              <a:fillRect/>
            </a:stretch>
          </p:blipFill>
          <p:spPr bwMode="auto">
            <a:xfrm>
              <a:off x="188640" y="2789724"/>
              <a:ext cx="1389011" cy="124951"/>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6" descr="Related image"/>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80842"/>
            <a:stretch>
              <a:fillRect/>
            </a:stretch>
          </p:blipFill>
          <p:spPr bwMode="auto">
            <a:xfrm>
              <a:off x="188640" y="4047880"/>
              <a:ext cx="1389011" cy="124951"/>
            </a:xfrm>
            <a:prstGeom prst="rect">
              <a:avLst/>
            </a:prstGeom>
            <a:noFill/>
            <a:extLst>
              <a:ext uri="{909E8E84-426E-40DD-AFC4-6F175D3DCCD1}">
                <a14:hiddenFill xmlns:a14="http://schemas.microsoft.com/office/drawing/2010/main">
                  <a:solidFill>
                    <a:srgbClr val="FFFFFF"/>
                  </a:solidFill>
                </a14:hiddenFill>
              </a:ext>
            </a:extLst>
          </p:spPr>
        </p:pic>
      </p:grpSp>
      <p:sp>
        <p:nvSpPr>
          <p:cNvPr id="26" name="Rectangle 25"/>
          <p:cNvSpPr/>
          <p:nvPr/>
        </p:nvSpPr>
        <p:spPr>
          <a:xfrm>
            <a:off x="1181461" y="3782631"/>
            <a:ext cx="4495077" cy="700000"/>
          </a:xfrm>
          <a:prstGeom prst="rect">
            <a:avLst/>
          </a:prstGeom>
        </p:spPr>
        <p:txBody>
          <a:bodyPr wrap="none">
            <a:spAutoFit/>
          </a:bodyPr>
          <a:lstStyle/>
          <a:p>
            <a:pPr lvl="0" algn="ctr">
              <a:lnSpc>
                <a:spcPct val="150000"/>
              </a:lnSpc>
            </a:pPr>
            <a:r>
              <a:rPr lang="en-GB" sz="1400" i="1" dirty="0">
                <a:solidFill>
                  <a:srgbClr val="000000"/>
                </a:solidFill>
                <a:latin typeface="Times New Roman" panose="02020603050405020304" pitchFamily="18" charset="0"/>
                <a:cs typeface="Times New Roman" panose="02020603050405020304" pitchFamily="18" charset="0"/>
              </a:rPr>
              <a:t>Centre for Efficiency and Performance Engineering (CEPE)</a:t>
            </a:r>
          </a:p>
          <a:p>
            <a:pPr lvl="0" algn="ctr">
              <a:lnSpc>
                <a:spcPct val="150000"/>
              </a:lnSpc>
            </a:pPr>
            <a:r>
              <a:rPr lang="en-GB" sz="1400" i="1" dirty="0">
                <a:solidFill>
                  <a:srgbClr val="000000"/>
                </a:solidFill>
                <a:latin typeface="Times New Roman" panose="02020603050405020304" pitchFamily="18" charset="0"/>
                <a:cs typeface="Times New Roman" panose="02020603050405020304" pitchFamily="18" charset="0"/>
              </a:rPr>
              <a:t>U</a:t>
            </a:r>
            <a:r>
              <a:rPr lang="en-US" altLang="zh-CN" sz="1400" i="1" dirty="0">
                <a:solidFill>
                  <a:srgbClr val="000000"/>
                </a:solidFill>
                <a:latin typeface="Times New Roman" panose="02020603050405020304" pitchFamily="18" charset="0"/>
                <a:cs typeface="Times New Roman" panose="02020603050405020304" pitchFamily="18" charset="0"/>
              </a:rPr>
              <a:t>niversity of Huddersfield, UK</a:t>
            </a:r>
            <a:endParaRPr lang="en-GB" sz="1400" i="1" dirty="0">
              <a:solidFill>
                <a:srgbClr val="000000"/>
              </a:solidFill>
              <a:latin typeface="Times New Roman" panose="02020603050405020304" pitchFamily="18" charset="0"/>
              <a:cs typeface="Times New Roman" panose="02020603050405020304" pitchFamily="18" charset="0"/>
            </a:endParaRPr>
          </a:p>
        </p:txBody>
      </p:sp>
      <p:sp>
        <p:nvSpPr>
          <p:cNvPr id="23" name="Rectangle 22"/>
          <p:cNvSpPr/>
          <p:nvPr/>
        </p:nvSpPr>
        <p:spPr>
          <a:xfrm>
            <a:off x="2778635" y="4552176"/>
            <a:ext cx="1188147" cy="307777"/>
          </a:xfrm>
          <a:prstGeom prst="rect">
            <a:avLst/>
          </a:prstGeom>
        </p:spPr>
        <p:txBody>
          <a:bodyPr wrap="none">
            <a:spAutoFit/>
          </a:bodyPr>
          <a:lstStyle/>
          <a:p>
            <a:pPr algn="ctr"/>
            <a:r>
              <a:rPr lang="en-US" sz="1400" dirty="0">
                <a:latin typeface="Times New Roman" panose="02020603050405020304" pitchFamily="18" charset="0"/>
                <a:cs typeface="Times New Roman" panose="02020603050405020304" pitchFamily="18" charset="0"/>
              </a:rPr>
              <a:t> 14 June 2021</a:t>
            </a:r>
          </a:p>
        </p:txBody>
      </p:sp>
      <p:sp>
        <p:nvSpPr>
          <p:cNvPr id="22" name="Rectangle 21"/>
          <p:cNvSpPr/>
          <p:nvPr/>
        </p:nvSpPr>
        <p:spPr>
          <a:xfrm>
            <a:off x="2443735" y="2678721"/>
            <a:ext cx="1857945" cy="376834"/>
          </a:xfrm>
          <a:prstGeom prst="rect">
            <a:avLst/>
          </a:prstGeom>
        </p:spPr>
        <p:txBody>
          <a:bodyPr wrap="none">
            <a:spAutoFit/>
          </a:bodyPr>
          <a:lstStyle/>
          <a:p>
            <a:pPr lvl="0" algn="ctr">
              <a:lnSpc>
                <a:spcPct val="150000"/>
              </a:lnSpc>
            </a:pPr>
            <a:r>
              <a:rPr lang="en-GB" sz="1400" b="1" i="1" dirty="0">
                <a:solidFill>
                  <a:srgbClr val="000000"/>
                </a:solidFill>
                <a:latin typeface="Times New Roman" panose="02020603050405020304" pitchFamily="18" charset="0"/>
                <a:cs typeface="Times New Roman" panose="02020603050405020304" pitchFamily="18" charset="0"/>
              </a:rPr>
              <a:t>Presenter</a:t>
            </a:r>
            <a:r>
              <a:rPr lang="en-GB" sz="1400" dirty="0">
                <a:solidFill>
                  <a:srgbClr val="000000"/>
                </a:solidFill>
                <a:latin typeface="Times New Roman" panose="02020603050405020304" pitchFamily="18" charset="0"/>
                <a:cs typeface="Times New Roman" panose="02020603050405020304" pitchFamily="18" charset="0"/>
              </a:rPr>
              <a:t>: Z</a:t>
            </a:r>
            <a:r>
              <a:rPr lang="en-US" altLang="zh-CN" sz="1400" dirty="0" err="1">
                <a:solidFill>
                  <a:srgbClr val="000000"/>
                </a:solidFill>
                <a:latin typeface="Times New Roman" panose="02020603050405020304" pitchFamily="18" charset="0"/>
                <a:cs typeface="Times New Roman" panose="02020603050405020304" pitchFamily="18" charset="0"/>
              </a:rPr>
              <a:t>uolu</a:t>
            </a:r>
            <a:r>
              <a:rPr lang="en-US" altLang="zh-CN" sz="1400" dirty="0">
                <a:solidFill>
                  <a:srgbClr val="000000"/>
                </a:solidFill>
                <a:latin typeface="Times New Roman" panose="02020603050405020304" pitchFamily="18" charset="0"/>
                <a:cs typeface="Times New Roman" panose="02020603050405020304" pitchFamily="18" charset="0"/>
              </a:rPr>
              <a:t> Wang</a:t>
            </a:r>
            <a:endParaRPr lang="en-GB" sz="1400" u="sng" dirty="0">
              <a:solidFill>
                <a:srgbClr val="000000"/>
              </a:solidFill>
              <a:latin typeface="Times New Roman" panose="02020603050405020304" pitchFamily="18" charset="0"/>
              <a:cs typeface="Times New Roman" panose="02020603050405020304" pitchFamily="18" charset="0"/>
            </a:endParaRPr>
          </a:p>
        </p:txBody>
      </p:sp>
      <p:sp>
        <p:nvSpPr>
          <p:cNvPr id="24" name="Rectangle 23">
            <a:extLst>
              <a:ext uri="{FF2B5EF4-FFF2-40B4-BE49-F238E27FC236}">
                <a16:creationId xmlns:a16="http://schemas.microsoft.com/office/drawing/2014/main" id="{0775CB96-D4AE-4B67-BDA9-62D2D98004A6}"/>
              </a:ext>
            </a:extLst>
          </p:cNvPr>
          <p:cNvSpPr/>
          <p:nvPr/>
        </p:nvSpPr>
        <p:spPr>
          <a:xfrm>
            <a:off x="2132592" y="3125100"/>
            <a:ext cx="2480231" cy="376834"/>
          </a:xfrm>
          <a:prstGeom prst="rect">
            <a:avLst/>
          </a:prstGeom>
        </p:spPr>
        <p:txBody>
          <a:bodyPr wrap="none">
            <a:spAutoFit/>
          </a:bodyPr>
          <a:lstStyle/>
          <a:p>
            <a:pPr lvl="0" algn="ctr">
              <a:lnSpc>
                <a:spcPct val="150000"/>
              </a:lnSpc>
            </a:pPr>
            <a:r>
              <a:rPr lang="en-GB" sz="1400" b="1" i="1" dirty="0">
                <a:solidFill>
                  <a:srgbClr val="000000"/>
                </a:solidFill>
                <a:latin typeface="Times New Roman" panose="02020603050405020304" pitchFamily="18" charset="0"/>
                <a:cs typeface="Times New Roman" panose="02020603050405020304" pitchFamily="18" charset="0"/>
              </a:rPr>
              <a:t>E</a:t>
            </a:r>
            <a:r>
              <a:rPr lang="en-US" altLang="zh-CN" sz="1400" b="1" i="1" dirty="0">
                <a:solidFill>
                  <a:srgbClr val="000000"/>
                </a:solidFill>
                <a:latin typeface="Times New Roman" panose="02020603050405020304" pitchFamily="18" charset="0"/>
                <a:cs typeface="Times New Roman" panose="02020603050405020304" pitchFamily="18" charset="0"/>
              </a:rPr>
              <a:t>mail</a:t>
            </a:r>
            <a:r>
              <a:rPr lang="en-GB" sz="1400" dirty="0">
                <a:solidFill>
                  <a:srgbClr val="000000"/>
                </a:solidFill>
                <a:latin typeface="Times New Roman" panose="02020603050405020304" pitchFamily="18" charset="0"/>
                <a:cs typeface="Times New Roman" panose="02020603050405020304" pitchFamily="18" charset="0"/>
              </a:rPr>
              <a:t>: Z</a:t>
            </a:r>
            <a:r>
              <a:rPr lang="en-US" altLang="zh-CN" sz="1400" dirty="0">
                <a:solidFill>
                  <a:srgbClr val="000000"/>
                </a:solidFill>
                <a:latin typeface="Times New Roman" panose="02020603050405020304" pitchFamily="18" charset="0"/>
                <a:cs typeface="Times New Roman" panose="02020603050405020304" pitchFamily="18" charset="0"/>
              </a:rPr>
              <a:t>uolu.Wang@hud.ac.uk</a:t>
            </a:r>
            <a:endParaRPr lang="en-GB" sz="1400" u="sng"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18874"/>
    </mc:Choice>
    <mc:Fallback xmlns="">
      <p:transition spd="slow" advTm="1887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srcRect r="5040"/>
          <a:stretch>
            <a:fillRect/>
          </a:stretch>
        </p:blipFill>
        <p:spPr>
          <a:xfrm>
            <a:off x="134166" y="1201710"/>
            <a:ext cx="3150818" cy="2595401"/>
          </a:xfrm>
          <a:prstGeom prst="rect">
            <a:avLst/>
          </a:prstGeom>
          <a:ln>
            <a:noFill/>
          </a:ln>
        </p:spPr>
      </p:pic>
      <p:pic>
        <p:nvPicPr>
          <p:cNvPr id="5" name="Picture 4"/>
          <p:cNvPicPr/>
          <p:nvPr/>
        </p:nvPicPr>
        <p:blipFill>
          <a:blip r:embed="rId4">
            <a:extLst>
              <a:ext uri="{28A0092B-C50C-407E-A947-70E740481C1C}">
                <a14:useLocalDpi xmlns:a14="http://schemas.microsoft.com/office/drawing/2010/main" val="0"/>
              </a:ext>
            </a:extLst>
          </a:blip>
          <a:srcRect r="8050"/>
          <a:stretch>
            <a:fillRect/>
          </a:stretch>
        </p:blipFill>
        <p:spPr>
          <a:xfrm>
            <a:off x="3388851" y="1157237"/>
            <a:ext cx="3286509" cy="2639875"/>
          </a:xfrm>
          <a:prstGeom prst="rect">
            <a:avLst/>
          </a:prstGeom>
          <a:noFill/>
          <a:ln>
            <a:noFill/>
          </a:ln>
        </p:spPr>
      </p:pic>
      <p:sp>
        <p:nvSpPr>
          <p:cNvPr id="6" name="Rectangle 5"/>
          <p:cNvSpPr/>
          <p:nvPr/>
        </p:nvSpPr>
        <p:spPr>
          <a:xfrm>
            <a:off x="1201543" y="3752850"/>
            <a:ext cx="4454913" cy="315856"/>
          </a:xfrm>
          <a:prstGeom prst="rect">
            <a:avLst/>
          </a:prstGeom>
        </p:spPr>
        <p:txBody>
          <a:bodyPr wrap="square">
            <a:spAutoFit/>
          </a:bodyPr>
          <a:lstStyle/>
          <a:p>
            <a:pPr algn="ctr">
              <a:lnSpc>
                <a:spcPct val="150000"/>
              </a:lnSpc>
              <a:spcAft>
                <a:spcPts val="400"/>
              </a:spcAft>
            </a:pPr>
            <a:r>
              <a:rPr lang="en-GB" sz="1100" b="1" dirty="0">
                <a:latin typeface="Times New Roman" panose="02020603050405020304" pitchFamily="18" charset="0"/>
                <a:ea typeface="宋体" panose="02010600030101010101" pitchFamily="2" charset="-122"/>
              </a:rPr>
              <a:t>Figure 1.</a:t>
            </a:r>
            <a:r>
              <a:rPr lang="en-GB" sz="1100" dirty="0">
                <a:latin typeface="Times New Roman" panose="02020603050405020304" pitchFamily="18" charset="0"/>
                <a:ea typeface="宋体" panose="02010600030101010101" pitchFamily="2" charset="-122"/>
              </a:rPr>
              <a:t> The hourly solar radiation from May to September.</a:t>
            </a:r>
            <a:endParaRPr lang="en-GB" sz="1100" dirty="0">
              <a:effectLst/>
              <a:latin typeface="Times New Roman" panose="02020603050405020304" pitchFamily="18" charset="0"/>
              <a:ea typeface="宋体" panose="02010600030101010101" pitchFamily="2" charset="-122"/>
            </a:endParaRPr>
          </a:p>
        </p:txBody>
      </p:sp>
      <p:sp>
        <p:nvSpPr>
          <p:cNvPr id="7" name="TextBox 6"/>
          <p:cNvSpPr txBox="1"/>
          <p:nvPr/>
        </p:nvSpPr>
        <p:spPr>
          <a:xfrm>
            <a:off x="260648" y="4227934"/>
            <a:ext cx="4320480" cy="307777"/>
          </a:xfrm>
          <a:prstGeom prst="rect">
            <a:avLst/>
          </a:prstGeom>
          <a:noFill/>
        </p:spPr>
        <p:txBody>
          <a:bodyPr wrap="square" rtlCol="0">
            <a:spAutoFit/>
          </a:bodyPr>
          <a:lstStyle/>
          <a:p>
            <a:r>
              <a:rPr lang="en-GB" sz="1400" b="1" dirty="0">
                <a:latin typeface="Times New Roman" panose="02020603050405020304" pitchFamily="18" charset="0"/>
                <a:cs typeface="Times New Roman" panose="02020603050405020304" pitchFamily="18" charset="0"/>
              </a:rPr>
              <a:t>Input variables: </a:t>
            </a:r>
            <a:r>
              <a:rPr lang="en-GB" sz="1400" dirty="0">
                <a:latin typeface="Times New Roman" panose="02020603050405020304" pitchFamily="18" charset="0"/>
                <a:cs typeface="Times New Roman" panose="02020603050405020304" pitchFamily="18" charset="0"/>
              </a:rPr>
              <a:t>hour, humidity, temperature, and month</a:t>
            </a:r>
            <a:r>
              <a:rPr lang="en-GB" sz="1400" b="1" dirty="0">
                <a:latin typeface="Times New Roman" panose="02020603050405020304" pitchFamily="18" charset="0"/>
                <a:cs typeface="Times New Roman" panose="02020603050405020304" pitchFamily="18" charset="0"/>
              </a:rPr>
              <a:t> </a:t>
            </a:r>
          </a:p>
        </p:txBody>
      </p:sp>
      <p:sp>
        <p:nvSpPr>
          <p:cNvPr id="9" name="文本框 2"/>
          <p:cNvSpPr txBox="1"/>
          <p:nvPr/>
        </p:nvSpPr>
        <p:spPr>
          <a:xfrm>
            <a:off x="30299" y="835071"/>
            <a:ext cx="2376264" cy="37683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altLang="zh-CN" sz="1400" b="1" dirty="0">
                <a:latin typeface="Times New Roman" panose="02020603050405020304" pitchFamily="18" charset="0"/>
                <a:cs typeface="Times New Roman" panose="02020603050405020304" pitchFamily="18" charset="0"/>
              </a:rPr>
              <a:t>Seasonal feature - Month </a:t>
            </a:r>
          </a:p>
        </p:txBody>
      </p:sp>
      <p:sp>
        <p:nvSpPr>
          <p:cNvPr id="11" name="TextBox 1"/>
          <p:cNvSpPr txBox="1">
            <a:spLocks noChangeArrowheads="1"/>
          </p:cNvSpPr>
          <p:nvPr/>
        </p:nvSpPr>
        <p:spPr bwMode="auto">
          <a:xfrm>
            <a:off x="165625" y="109603"/>
            <a:ext cx="23214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Feature selection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a:spLocks noChangeArrowheads="1"/>
          </p:cNvSpPr>
          <p:nvPr/>
        </p:nvSpPr>
        <p:spPr bwMode="auto">
          <a:xfrm>
            <a:off x="146666" y="150460"/>
            <a:ext cx="32823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Results and discussion</a:t>
            </a:r>
          </a:p>
        </p:txBody>
      </p:sp>
      <p:graphicFrame>
        <p:nvGraphicFramePr>
          <p:cNvPr id="4" name="Table 3"/>
          <p:cNvGraphicFramePr>
            <a:graphicFrameLocks noGrp="1"/>
          </p:cNvGraphicFramePr>
          <p:nvPr>
            <p:custDataLst>
              <p:tags r:id="rId1"/>
            </p:custDataLst>
            <p:extLst>
              <p:ext uri="{D42A27DB-BD31-4B8C-83A1-F6EECF244321}">
                <p14:modId xmlns:p14="http://schemas.microsoft.com/office/powerpoint/2010/main" val="2404275197"/>
              </p:ext>
            </p:extLst>
          </p:nvPr>
        </p:nvGraphicFramePr>
        <p:xfrm>
          <a:off x="260648" y="1429893"/>
          <a:ext cx="6114415" cy="2163445"/>
        </p:xfrm>
        <a:graphic>
          <a:graphicData uri="http://schemas.openxmlformats.org/drawingml/2006/table">
            <a:tbl>
              <a:tblPr firstRow="1" firstCol="1" bandRow="1">
                <a:tableStyleId>{FABFCF23-3B69-468F-B69F-88F6DE6A72F2}</a:tableStyleId>
              </a:tblPr>
              <a:tblGrid>
                <a:gridCol w="1018540">
                  <a:extLst>
                    <a:ext uri="{9D8B030D-6E8A-4147-A177-3AD203B41FA5}">
                      <a16:colId xmlns:a16="http://schemas.microsoft.com/office/drawing/2014/main" val="20000"/>
                    </a:ext>
                  </a:extLst>
                </a:gridCol>
                <a:gridCol w="1019175">
                  <a:extLst>
                    <a:ext uri="{9D8B030D-6E8A-4147-A177-3AD203B41FA5}">
                      <a16:colId xmlns:a16="http://schemas.microsoft.com/office/drawing/2014/main" val="20001"/>
                    </a:ext>
                  </a:extLst>
                </a:gridCol>
                <a:gridCol w="1019175">
                  <a:extLst>
                    <a:ext uri="{9D8B030D-6E8A-4147-A177-3AD203B41FA5}">
                      <a16:colId xmlns:a16="http://schemas.microsoft.com/office/drawing/2014/main" val="20002"/>
                    </a:ext>
                  </a:extLst>
                </a:gridCol>
                <a:gridCol w="1019175">
                  <a:extLst>
                    <a:ext uri="{9D8B030D-6E8A-4147-A177-3AD203B41FA5}">
                      <a16:colId xmlns:a16="http://schemas.microsoft.com/office/drawing/2014/main" val="20003"/>
                    </a:ext>
                  </a:extLst>
                </a:gridCol>
                <a:gridCol w="1019175">
                  <a:extLst>
                    <a:ext uri="{9D8B030D-6E8A-4147-A177-3AD203B41FA5}">
                      <a16:colId xmlns:a16="http://schemas.microsoft.com/office/drawing/2014/main" val="20004"/>
                    </a:ext>
                  </a:extLst>
                </a:gridCol>
                <a:gridCol w="1019175">
                  <a:extLst>
                    <a:ext uri="{9D8B030D-6E8A-4147-A177-3AD203B41FA5}">
                      <a16:colId xmlns:a16="http://schemas.microsoft.com/office/drawing/2014/main" val="20005"/>
                    </a:ext>
                  </a:extLst>
                </a:gridCol>
              </a:tblGrid>
              <a:tr h="0">
                <a:tc rowSpan="2">
                  <a:txBody>
                    <a:bodyPr/>
                    <a:lstStyle/>
                    <a:p>
                      <a:pPr algn="ctr">
                        <a:lnSpc>
                          <a:spcPct val="150000"/>
                        </a:lnSpc>
                        <a:spcAft>
                          <a:spcPts val="400"/>
                        </a:spcAft>
                      </a:pPr>
                      <a:r>
                        <a:rPr lang="en-GB" sz="1100">
                          <a:effectLst/>
                          <a:latin typeface="Times New Roman" panose="02020603050405020304" pitchFamily="18" charset="0"/>
                          <a:cs typeface="Times New Roman" panose="02020603050405020304" pitchFamily="18" charset="0"/>
                        </a:rPr>
                        <a:t>Input</a:t>
                      </a:r>
                    </a:p>
                    <a:p>
                      <a:pPr algn="ctr">
                        <a:lnSpc>
                          <a:spcPct val="150000"/>
                        </a:lnSpc>
                        <a:spcAft>
                          <a:spcPts val="400"/>
                        </a:spcAft>
                      </a:pPr>
                      <a:r>
                        <a:rPr lang="en-GB" sz="1100">
                          <a:effectLst/>
                          <a:latin typeface="Times New Roman" panose="02020603050405020304" pitchFamily="18" charset="0"/>
                          <a:cs typeface="Times New Roman" panose="02020603050405020304" pitchFamily="18" charset="0"/>
                        </a:rPr>
                        <a:t>Variables</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gridSpan="5">
                  <a:txBody>
                    <a:bodyPr/>
                    <a:lstStyle/>
                    <a:p>
                      <a:pPr algn="ctr">
                        <a:lnSpc>
                          <a:spcPct val="150000"/>
                        </a:lnSpc>
                        <a:spcAft>
                          <a:spcPts val="400"/>
                        </a:spcAft>
                      </a:pPr>
                      <a:r>
                        <a:rPr lang="en-GB" sz="1100" dirty="0">
                          <a:effectLst/>
                          <a:latin typeface="Times New Roman" panose="02020603050405020304" pitchFamily="18" charset="0"/>
                          <a:cs typeface="Times New Roman" panose="02020603050405020304" pitchFamily="18" charset="0"/>
                        </a:rPr>
                        <a:t>R</a:t>
                      </a:r>
                      <a:r>
                        <a:rPr lang="en-GB" sz="1100" baseline="30000" dirty="0">
                          <a:effectLst/>
                          <a:latin typeface="Times New Roman" panose="02020603050405020304" pitchFamily="18" charset="0"/>
                          <a:cs typeface="Times New Roman" panose="02020603050405020304" pitchFamily="18" charset="0"/>
                        </a:rPr>
                        <a:t>2 </a:t>
                      </a:r>
                      <a:r>
                        <a:rPr lang="en-GB" sz="1100" dirty="0">
                          <a:effectLst/>
                          <a:latin typeface="Times New Roman" panose="02020603050405020304" pitchFamily="18" charset="0"/>
                          <a:cs typeface="Times New Roman" panose="02020603050405020304" pitchFamily="18" charset="0"/>
                        </a:rPr>
                        <a:t>/ MAPE (%)</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vMerge="1">
                  <a:txBody>
                    <a:bodyPr/>
                    <a:lstStyle/>
                    <a:p>
                      <a:endParaRPr lang="en-US"/>
                    </a:p>
                  </a:txBody>
                  <a:tcPr/>
                </a:tc>
                <a:tc>
                  <a:txBody>
                    <a:bodyPr/>
                    <a:lstStyle/>
                    <a:p>
                      <a:pPr algn="just">
                        <a:lnSpc>
                          <a:spcPct val="150000"/>
                        </a:lnSpc>
                        <a:spcAft>
                          <a:spcPts val="800"/>
                        </a:spcAft>
                      </a:pPr>
                      <a:r>
                        <a:rPr lang="en-GB" sz="1100">
                          <a:effectLst/>
                          <a:latin typeface="Times New Roman" panose="02020603050405020304" pitchFamily="18" charset="0"/>
                          <a:cs typeface="Times New Roman" panose="02020603050405020304" pitchFamily="18" charset="0"/>
                        </a:rPr>
                        <a:t>1</a:t>
                      </a:r>
                      <a:r>
                        <a:rPr lang="en-GB" sz="1100" baseline="30000">
                          <a:effectLst/>
                          <a:latin typeface="Times New Roman" panose="02020603050405020304" pitchFamily="18" charset="0"/>
                          <a:cs typeface="Times New Roman" panose="02020603050405020304" pitchFamily="18" charset="0"/>
                        </a:rPr>
                        <a:t>st</a:t>
                      </a:r>
                      <a:r>
                        <a:rPr lang="en-GB" sz="1100">
                          <a:effectLst/>
                          <a:latin typeface="Times New Roman" panose="02020603050405020304" pitchFamily="18" charset="0"/>
                          <a:cs typeface="Times New Roman" panose="02020603050405020304" pitchFamily="18" charset="0"/>
                        </a:rPr>
                        <a:t> May.</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latin typeface="Times New Roman" panose="02020603050405020304" pitchFamily="18" charset="0"/>
                          <a:cs typeface="Times New Roman" panose="02020603050405020304" pitchFamily="18" charset="0"/>
                        </a:rPr>
                        <a:t>1</a:t>
                      </a:r>
                      <a:r>
                        <a:rPr lang="en-GB" sz="1100" baseline="30000">
                          <a:effectLst/>
                          <a:latin typeface="Times New Roman" panose="02020603050405020304" pitchFamily="18" charset="0"/>
                          <a:cs typeface="Times New Roman" panose="02020603050405020304" pitchFamily="18" charset="0"/>
                        </a:rPr>
                        <a:t>st</a:t>
                      </a:r>
                      <a:r>
                        <a:rPr lang="en-GB" sz="1100">
                          <a:effectLst/>
                          <a:latin typeface="Times New Roman" panose="02020603050405020304" pitchFamily="18" charset="0"/>
                          <a:cs typeface="Times New Roman" panose="02020603050405020304" pitchFamily="18" charset="0"/>
                        </a:rPr>
                        <a:t> Jun.</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latin typeface="Times New Roman" panose="02020603050405020304" pitchFamily="18" charset="0"/>
                          <a:cs typeface="Times New Roman" panose="02020603050405020304" pitchFamily="18" charset="0"/>
                        </a:rPr>
                        <a:t>1</a:t>
                      </a:r>
                      <a:r>
                        <a:rPr lang="en-GB" sz="1100" baseline="30000">
                          <a:effectLst/>
                          <a:latin typeface="Times New Roman" panose="02020603050405020304" pitchFamily="18" charset="0"/>
                          <a:cs typeface="Times New Roman" panose="02020603050405020304" pitchFamily="18" charset="0"/>
                        </a:rPr>
                        <a:t>st</a:t>
                      </a:r>
                      <a:r>
                        <a:rPr lang="en-GB" sz="1100">
                          <a:effectLst/>
                          <a:latin typeface="Times New Roman" panose="02020603050405020304" pitchFamily="18" charset="0"/>
                          <a:cs typeface="Times New Roman" panose="02020603050405020304" pitchFamily="18" charset="0"/>
                        </a:rPr>
                        <a:t> Jul.</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latin typeface="Times New Roman" panose="02020603050405020304" pitchFamily="18" charset="0"/>
                          <a:cs typeface="Times New Roman" panose="02020603050405020304" pitchFamily="18" charset="0"/>
                        </a:rPr>
                        <a:t>1</a:t>
                      </a:r>
                      <a:r>
                        <a:rPr lang="en-GB" sz="1100" baseline="30000">
                          <a:effectLst/>
                          <a:latin typeface="Times New Roman" panose="02020603050405020304" pitchFamily="18" charset="0"/>
                          <a:cs typeface="Times New Roman" panose="02020603050405020304" pitchFamily="18" charset="0"/>
                        </a:rPr>
                        <a:t>st</a:t>
                      </a:r>
                      <a:r>
                        <a:rPr lang="en-GB" sz="1100">
                          <a:effectLst/>
                          <a:latin typeface="Times New Roman" panose="02020603050405020304" pitchFamily="18" charset="0"/>
                          <a:cs typeface="Times New Roman" panose="02020603050405020304" pitchFamily="18" charset="0"/>
                        </a:rPr>
                        <a:t> Aug.</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latin typeface="Times New Roman" panose="02020603050405020304" pitchFamily="18" charset="0"/>
                          <a:cs typeface="Times New Roman" panose="02020603050405020304" pitchFamily="18" charset="0"/>
                        </a:rPr>
                        <a:t>1</a:t>
                      </a:r>
                      <a:r>
                        <a:rPr lang="en-GB" sz="1100" baseline="30000">
                          <a:effectLst/>
                          <a:latin typeface="Times New Roman" panose="02020603050405020304" pitchFamily="18" charset="0"/>
                          <a:cs typeface="Times New Roman" panose="02020603050405020304" pitchFamily="18" charset="0"/>
                        </a:rPr>
                        <a:t>st</a:t>
                      </a:r>
                      <a:r>
                        <a:rPr lang="en-GB" sz="1100">
                          <a:effectLst/>
                          <a:latin typeface="Times New Roman" panose="02020603050405020304" pitchFamily="18" charset="0"/>
                          <a:cs typeface="Times New Roman" panose="02020603050405020304" pitchFamily="18" charset="0"/>
                        </a:rPr>
                        <a:t> Sep.</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Hour</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85.55/ 1.46</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86.03/ 1.40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97.46/ 2.63</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78.04/ 1.00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90.69/ 1.11</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Hour + Month</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91.00/ 0.44</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86.14/ 0.40</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97.52/ 2.00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84.32/ 0.70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93.69/ 2.60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Hour + Month + Humidity</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91.89/ 0.52</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87.81/ 0.70</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93.18/ 0.90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84.85/ 1.00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94.16/ 0.71</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Hour + Month + Humidity + Temperature</a:t>
                      </a:r>
                      <a:endParaRPr lang="en-GB" sz="1100" b="1"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95.35/ 0.30</a:t>
                      </a:r>
                      <a:endParaRPr lang="en-GB" sz="1100" b="1"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88.65/ 0.31</a:t>
                      </a:r>
                      <a:endParaRPr lang="en-GB" sz="1100" b="1"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93.16/ 0.78</a:t>
                      </a:r>
                      <a:endParaRPr lang="en-GB" sz="1100" b="1"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85.63/ 0.80</a:t>
                      </a:r>
                      <a:endParaRPr lang="en-GB" sz="1100" b="1"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94.45/ 0.10</a:t>
                      </a:r>
                      <a:endParaRPr lang="en-GB" sz="1100" b="1"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
        <p:nvSpPr>
          <p:cNvPr id="11" name="文本框 2">
            <a:extLst>
              <a:ext uri="{FF2B5EF4-FFF2-40B4-BE49-F238E27FC236}">
                <a16:creationId xmlns:a16="http://schemas.microsoft.com/office/drawing/2014/main" id="{076CEA92-DB82-46AD-8658-6E73262407D6}"/>
              </a:ext>
            </a:extLst>
          </p:cNvPr>
          <p:cNvSpPr txBox="1"/>
          <p:nvPr/>
        </p:nvSpPr>
        <p:spPr>
          <a:xfrm>
            <a:off x="0" y="838858"/>
            <a:ext cx="6021288" cy="37683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GB" altLang="zh-CN" sz="1400" b="1" dirty="0">
                <a:latin typeface="Times New Roman" panose="02020603050405020304" pitchFamily="18" charset="0"/>
                <a:cs typeface="Times New Roman" panose="02020603050405020304" pitchFamily="18" charset="0"/>
              </a:rPr>
              <a:t>Comparison of the different input variables based on the FNN model</a:t>
            </a:r>
            <a:endParaRPr lang="en-US" altLang="zh-CN" sz="1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2"/>
          <p:cNvSpPr txBox="1"/>
          <p:nvPr/>
        </p:nvSpPr>
        <p:spPr>
          <a:xfrm>
            <a:off x="-35484" y="787958"/>
            <a:ext cx="7173417" cy="37683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altLang="zh-CN" sz="1400" b="1" dirty="0">
                <a:latin typeface="Times New Roman" panose="02020603050405020304" pitchFamily="18" charset="0"/>
                <a:cs typeface="Times New Roman" panose="02020603050405020304" pitchFamily="18" charset="0"/>
              </a:rPr>
              <a:t>Test results obtained by FNN and </a:t>
            </a:r>
            <a:r>
              <a:rPr lang="en-GB" altLang="zh-CN" sz="1400" b="1" dirty="0">
                <a:latin typeface="Times New Roman" panose="02020603050405020304" pitchFamily="18" charset="0"/>
                <a:cs typeface="Times New Roman" panose="02020603050405020304" pitchFamily="18" charset="0"/>
              </a:rPr>
              <a:t>the least square support vector regression (LSSVR)</a:t>
            </a:r>
            <a:endParaRPr lang="en-US" altLang="zh-CN" sz="1400" b="1" dirty="0">
              <a:latin typeface="Times New Roman" panose="02020603050405020304" pitchFamily="18" charset="0"/>
              <a:cs typeface="Times New Roman" panose="02020603050405020304" pitchFamily="18" charset="0"/>
            </a:endParaRPr>
          </a:p>
        </p:txBody>
      </p:sp>
      <p:sp>
        <p:nvSpPr>
          <p:cNvPr id="9" name="TextBox 1">
            <a:extLst>
              <a:ext uri="{FF2B5EF4-FFF2-40B4-BE49-F238E27FC236}">
                <a16:creationId xmlns:a16="http://schemas.microsoft.com/office/drawing/2014/main" id="{0C379338-FEB3-48A3-84FC-08AA2A7E1083}"/>
              </a:ext>
            </a:extLst>
          </p:cNvPr>
          <p:cNvSpPr txBox="1">
            <a:spLocks noChangeArrowheads="1"/>
          </p:cNvSpPr>
          <p:nvPr/>
        </p:nvSpPr>
        <p:spPr bwMode="auto">
          <a:xfrm>
            <a:off x="146666" y="150460"/>
            <a:ext cx="32823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Results and discussion</a:t>
            </a:r>
          </a:p>
        </p:txBody>
      </p:sp>
      <p:pic>
        <p:nvPicPr>
          <p:cNvPr id="4098" name="Picture 2">
            <a:extLst>
              <a:ext uri="{FF2B5EF4-FFF2-40B4-BE49-F238E27FC236}">
                <a16:creationId xmlns:a16="http://schemas.microsoft.com/office/drawing/2014/main" id="{3F078962-234C-4ED4-B083-1B261B8A065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6572"/>
          <a:stretch/>
        </p:blipFill>
        <p:spPr bwMode="auto">
          <a:xfrm>
            <a:off x="2276048" y="2982846"/>
            <a:ext cx="2323932" cy="1991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a:extLst>
              <a:ext uri="{FF2B5EF4-FFF2-40B4-BE49-F238E27FC236}">
                <a16:creationId xmlns:a16="http://schemas.microsoft.com/office/drawing/2014/main" id="{13084A15-9893-42FD-AEAF-63B0276021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666" y="1164792"/>
            <a:ext cx="2510118" cy="1991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a:extLst>
              <a:ext uri="{FF2B5EF4-FFF2-40B4-BE49-F238E27FC236}">
                <a16:creationId xmlns:a16="http://schemas.microsoft.com/office/drawing/2014/main" id="{06E99276-CD76-4220-99D1-E0F45E1EA9F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38070" y="1136110"/>
            <a:ext cx="2537402" cy="1991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6666" y="3279159"/>
            <a:ext cx="3888431" cy="315856"/>
          </a:xfrm>
          <a:prstGeom prst="rect">
            <a:avLst/>
          </a:prstGeom>
        </p:spPr>
        <p:txBody>
          <a:bodyPr wrap="square">
            <a:spAutoFit/>
          </a:bodyPr>
          <a:lstStyle/>
          <a:p>
            <a:pPr>
              <a:lnSpc>
                <a:spcPct val="150000"/>
              </a:lnSpc>
              <a:spcBef>
                <a:spcPts val="800"/>
              </a:spcBef>
              <a:spcAft>
                <a:spcPts val="400"/>
              </a:spcAft>
            </a:pPr>
            <a:r>
              <a:rPr lang="en-GB" sz="1100" b="1" dirty="0">
                <a:latin typeface="Times New Roman" panose="02020603050405020304" pitchFamily="18" charset="0"/>
                <a:ea typeface="宋体" panose="02010600030101010101" pitchFamily="2" charset="-122"/>
              </a:rPr>
              <a:t>Performance evaluation of the LSSVR and FNN model</a:t>
            </a:r>
            <a:endParaRPr lang="en-GB" sz="1100" b="1" dirty="0">
              <a:effectLst/>
              <a:latin typeface="Times New Roman" panose="02020603050405020304" pitchFamily="18" charset="0"/>
              <a:ea typeface="宋体" panose="02010600030101010101" pitchFamily="2" charset="-122"/>
            </a:endParaRPr>
          </a:p>
        </p:txBody>
      </p:sp>
      <p:sp>
        <p:nvSpPr>
          <p:cNvPr id="9" name="TextBox 1">
            <a:extLst>
              <a:ext uri="{FF2B5EF4-FFF2-40B4-BE49-F238E27FC236}">
                <a16:creationId xmlns:a16="http://schemas.microsoft.com/office/drawing/2014/main" id="{82053829-F280-437E-A327-12E52F6DA529}"/>
              </a:ext>
            </a:extLst>
          </p:cNvPr>
          <p:cNvSpPr txBox="1">
            <a:spLocks noChangeArrowheads="1"/>
          </p:cNvSpPr>
          <p:nvPr/>
        </p:nvSpPr>
        <p:spPr bwMode="auto">
          <a:xfrm>
            <a:off x="146666" y="150460"/>
            <a:ext cx="32823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Results and discussion</a:t>
            </a:r>
          </a:p>
        </p:txBody>
      </p:sp>
      <mc:AlternateContent xmlns:mc="http://schemas.openxmlformats.org/markup-compatibility/2006" xmlns:a14="http://schemas.microsoft.com/office/drawing/2010/main">
        <mc:Choice Requires="a14">
          <p:graphicFrame>
            <p:nvGraphicFramePr>
              <p:cNvPr id="2" name="Table 1">
                <a:extLst>
                  <a:ext uri="{FF2B5EF4-FFF2-40B4-BE49-F238E27FC236}">
                    <a16:creationId xmlns:a16="http://schemas.microsoft.com/office/drawing/2014/main" id="{1F4E6B75-6F83-4480-83F3-68401E3A3356}"/>
                  </a:ext>
                </a:extLst>
              </p:cNvPr>
              <p:cNvGraphicFramePr>
                <a:graphicFrameLocks noGrp="1"/>
              </p:cNvGraphicFramePr>
              <p:nvPr>
                <p:extLst>
                  <p:ext uri="{D42A27DB-BD31-4B8C-83A1-F6EECF244321}">
                    <p14:modId xmlns:p14="http://schemas.microsoft.com/office/powerpoint/2010/main" val="4059753231"/>
                  </p:ext>
                </p:extLst>
              </p:nvPr>
            </p:nvGraphicFramePr>
            <p:xfrm>
              <a:off x="198884" y="3717427"/>
              <a:ext cx="6172200" cy="729742"/>
            </p:xfrm>
            <a:graphic>
              <a:graphicData uri="http://schemas.openxmlformats.org/drawingml/2006/table">
                <a:tbl>
                  <a:tblPr firstRow="1" firstCol="1" bandRow="1">
                    <a:tableStyleId>{FABFCF23-3B69-468F-B69F-88F6DE6A72F2}</a:tableStyleId>
                  </a:tblPr>
                  <a:tblGrid>
                    <a:gridCol w="1028700">
                      <a:extLst>
                        <a:ext uri="{9D8B030D-6E8A-4147-A177-3AD203B41FA5}">
                          <a16:colId xmlns:a16="http://schemas.microsoft.com/office/drawing/2014/main" val="2596512416"/>
                        </a:ext>
                      </a:extLst>
                    </a:gridCol>
                    <a:gridCol w="1028700">
                      <a:extLst>
                        <a:ext uri="{9D8B030D-6E8A-4147-A177-3AD203B41FA5}">
                          <a16:colId xmlns:a16="http://schemas.microsoft.com/office/drawing/2014/main" val="4082658153"/>
                        </a:ext>
                      </a:extLst>
                    </a:gridCol>
                    <a:gridCol w="1028700">
                      <a:extLst>
                        <a:ext uri="{9D8B030D-6E8A-4147-A177-3AD203B41FA5}">
                          <a16:colId xmlns:a16="http://schemas.microsoft.com/office/drawing/2014/main" val="3852885544"/>
                        </a:ext>
                      </a:extLst>
                    </a:gridCol>
                    <a:gridCol w="1028700">
                      <a:extLst>
                        <a:ext uri="{9D8B030D-6E8A-4147-A177-3AD203B41FA5}">
                          <a16:colId xmlns:a16="http://schemas.microsoft.com/office/drawing/2014/main" val="3758087168"/>
                        </a:ext>
                      </a:extLst>
                    </a:gridCol>
                    <a:gridCol w="1028700">
                      <a:extLst>
                        <a:ext uri="{9D8B030D-6E8A-4147-A177-3AD203B41FA5}">
                          <a16:colId xmlns:a16="http://schemas.microsoft.com/office/drawing/2014/main" val="3513643962"/>
                        </a:ext>
                      </a:extLst>
                    </a:gridCol>
                    <a:gridCol w="1028700">
                      <a:extLst>
                        <a:ext uri="{9D8B030D-6E8A-4147-A177-3AD203B41FA5}">
                          <a16:colId xmlns:a16="http://schemas.microsoft.com/office/drawing/2014/main" val="759327389"/>
                        </a:ext>
                      </a:extLst>
                    </a:gridCol>
                  </a:tblGrid>
                  <a:tr h="0">
                    <a:tc rowSpan="2">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Model</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gridSpan="5">
                      <a:txBody>
                        <a:bodyPr/>
                        <a:lstStyle/>
                        <a:p>
                          <a:pPr algn="ctr">
                            <a:lnSpc>
                              <a:spcPct val="107000"/>
                            </a:lnSpc>
                            <a:spcAft>
                              <a:spcPts val="0"/>
                            </a:spcAft>
                          </a:pPr>
                          <a14:m>
                            <m:oMath xmlns:m="http://schemas.openxmlformats.org/officeDocument/2006/math">
                              <m:sSup>
                                <m:sSupPr>
                                  <m:ctrlPr>
                                    <a:rPr lang="en-GB" sz="1200" i="1">
                                      <a:effectLst/>
                                      <a:latin typeface="Cambria Math" panose="02040503050406030204" pitchFamily="18" charset="0"/>
                                    </a:rPr>
                                  </m:ctrlPr>
                                </m:sSupPr>
                                <m:e>
                                  <m:r>
                                    <a:rPr lang="en-GB" sz="1200">
                                      <a:effectLst/>
                                      <a:latin typeface="Cambria Math" panose="02040503050406030204" pitchFamily="18" charset="0"/>
                                    </a:rPr>
                                    <m:t>𝑅</m:t>
                                  </m:r>
                                </m:e>
                                <m:sup>
                                  <m:r>
                                    <a:rPr lang="en-GB" sz="1200">
                                      <a:effectLst/>
                                      <a:latin typeface="Cambria Math" panose="02040503050406030204" pitchFamily="18" charset="0"/>
                                    </a:rPr>
                                    <m:t>2</m:t>
                                  </m:r>
                                </m:sup>
                              </m:sSup>
                              <m:r>
                                <a:rPr lang="en-GB" sz="1200">
                                  <a:effectLst/>
                                  <a:latin typeface="Cambria Math" panose="02040503050406030204" pitchFamily="18" charset="0"/>
                                </a:rPr>
                                <m:t>/</m:t>
                              </m:r>
                              <m:r>
                                <m:rPr>
                                  <m:sty m:val="p"/>
                                </m:rPr>
                                <a:rPr lang="en-GB" sz="1200">
                                  <a:effectLst/>
                                  <a:latin typeface="Cambria Math" panose="02040503050406030204" pitchFamily="18" charset="0"/>
                                </a:rPr>
                                <m:t>MAPE</m:t>
                              </m:r>
                            </m:oMath>
                          </a14:m>
                          <a:r>
                            <a:rPr lang="en-GB" sz="1200">
                              <a:effectLst/>
                              <a:latin typeface="Times New Roman" panose="02020603050405020304" pitchFamily="18" charset="0"/>
                              <a:cs typeface="Times New Roman" panose="02020603050405020304" pitchFamily="18" charset="0"/>
                            </a:rPr>
                            <a:t> (%)</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23683206"/>
                      </a:ext>
                    </a:extLst>
                  </a:tr>
                  <a:tr h="0">
                    <a:tc vMerge="1">
                      <a:txBody>
                        <a:bodyPr/>
                        <a:lstStyle/>
                        <a:p>
                          <a:endParaRPr lang="en-GB"/>
                        </a:p>
                      </a:txBody>
                      <a:tcPr/>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 </a:t>
                          </a:r>
                          <a:r>
                            <a:rPr lang="en-GB" sz="1200">
                              <a:effectLst/>
                              <a:latin typeface="Times New Roman" panose="02020603050405020304" pitchFamily="18" charset="0"/>
                              <a:cs typeface="Times New Roman" panose="02020603050405020304" pitchFamily="18" charset="0"/>
                            </a:rPr>
                            <a:t>May.</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a:t>
                          </a:r>
                          <a:r>
                            <a:rPr lang="en-GB" sz="1200">
                              <a:effectLst/>
                              <a:latin typeface="Times New Roman" panose="02020603050405020304" pitchFamily="18" charset="0"/>
                              <a:cs typeface="Times New Roman" panose="02020603050405020304" pitchFamily="18" charset="0"/>
                            </a:rPr>
                            <a:t> Jun.</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 </a:t>
                          </a:r>
                          <a:r>
                            <a:rPr lang="en-GB" sz="1200">
                              <a:effectLst/>
                              <a:latin typeface="Times New Roman" panose="02020603050405020304" pitchFamily="18" charset="0"/>
                              <a:cs typeface="Times New Roman" panose="02020603050405020304" pitchFamily="18" charset="0"/>
                            </a:rPr>
                            <a:t>Jul.</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 </a:t>
                          </a:r>
                          <a:r>
                            <a:rPr lang="en-GB" sz="1200">
                              <a:effectLst/>
                              <a:latin typeface="Times New Roman" panose="02020603050405020304" pitchFamily="18" charset="0"/>
                              <a:cs typeface="Times New Roman" panose="02020603050405020304" pitchFamily="18" charset="0"/>
                            </a:rPr>
                            <a:t>Aug.</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 </a:t>
                          </a:r>
                          <a:r>
                            <a:rPr lang="en-GB" sz="1200">
                              <a:effectLst/>
                              <a:latin typeface="Times New Roman" panose="02020603050405020304" pitchFamily="18" charset="0"/>
                              <a:cs typeface="Times New Roman" panose="02020603050405020304" pitchFamily="18" charset="0"/>
                            </a:rPr>
                            <a:t>Sep.</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346173942"/>
                      </a:ext>
                    </a:extLst>
                  </a:tr>
                  <a:tr h="0">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LSSVR</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82.08/ 0.32</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83.53/ 0.59</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89.51/ 0.63</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82.74/ 0.87</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87.70/ 0.44</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781213570"/>
                      </a:ext>
                    </a:extLst>
                  </a:tr>
                  <a:tr h="0">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FNN</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95.35/ 0.30</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88.65/ 0.31</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93.16/ 0.78</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85.63/ 0.80</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dirty="0">
                              <a:effectLst/>
                              <a:latin typeface="Times New Roman" panose="02020603050405020304" pitchFamily="18" charset="0"/>
                              <a:cs typeface="Times New Roman" panose="02020603050405020304" pitchFamily="18" charset="0"/>
                            </a:rPr>
                            <a:t>94.45/ 0.10</a:t>
                          </a:r>
                          <a:endParaRPr lang="en-GB"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877253138"/>
                      </a:ext>
                    </a:extLst>
                  </a:tr>
                </a:tbl>
              </a:graphicData>
            </a:graphic>
          </p:graphicFrame>
        </mc:Choice>
        <mc:Fallback xmlns="">
          <p:graphicFrame>
            <p:nvGraphicFramePr>
              <p:cNvPr id="2" name="Table 1">
                <a:extLst>
                  <a:ext uri="{FF2B5EF4-FFF2-40B4-BE49-F238E27FC236}">
                    <a16:creationId xmlns:a16="http://schemas.microsoft.com/office/drawing/2014/main" id="{1F4E6B75-6F83-4480-83F3-68401E3A3356}"/>
                  </a:ext>
                </a:extLst>
              </p:cNvPr>
              <p:cNvGraphicFramePr>
                <a:graphicFrameLocks noGrp="1"/>
              </p:cNvGraphicFramePr>
              <p:nvPr>
                <p:extLst>
                  <p:ext uri="{D42A27DB-BD31-4B8C-83A1-F6EECF244321}">
                    <p14:modId xmlns:p14="http://schemas.microsoft.com/office/powerpoint/2010/main" val="4059753231"/>
                  </p:ext>
                </p:extLst>
              </p:nvPr>
            </p:nvGraphicFramePr>
            <p:xfrm>
              <a:off x="198884" y="3717427"/>
              <a:ext cx="6172200" cy="732981"/>
            </p:xfrm>
            <a:graphic>
              <a:graphicData uri="http://schemas.openxmlformats.org/drawingml/2006/table">
                <a:tbl>
                  <a:tblPr firstRow="1" firstCol="1" bandRow="1">
                    <a:tableStyleId>{FABFCF23-3B69-468F-B69F-88F6DE6A72F2}</a:tableStyleId>
                  </a:tblPr>
                  <a:tblGrid>
                    <a:gridCol w="1028700">
                      <a:extLst>
                        <a:ext uri="{9D8B030D-6E8A-4147-A177-3AD203B41FA5}">
                          <a16:colId xmlns:a16="http://schemas.microsoft.com/office/drawing/2014/main" val="2596512416"/>
                        </a:ext>
                      </a:extLst>
                    </a:gridCol>
                    <a:gridCol w="1028700">
                      <a:extLst>
                        <a:ext uri="{9D8B030D-6E8A-4147-A177-3AD203B41FA5}">
                          <a16:colId xmlns:a16="http://schemas.microsoft.com/office/drawing/2014/main" val="4082658153"/>
                        </a:ext>
                      </a:extLst>
                    </a:gridCol>
                    <a:gridCol w="1028700">
                      <a:extLst>
                        <a:ext uri="{9D8B030D-6E8A-4147-A177-3AD203B41FA5}">
                          <a16:colId xmlns:a16="http://schemas.microsoft.com/office/drawing/2014/main" val="3852885544"/>
                        </a:ext>
                      </a:extLst>
                    </a:gridCol>
                    <a:gridCol w="1028700">
                      <a:extLst>
                        <a:ext uri="{9D8B030D-6E8A-4147-A177-3AD203B41FA5}">
                          <a16:colId xmlns:a16="http://schemas.microsoft.com/office/drawing/2014/main" val="3758087168"/>
                        </a:ext>
                      </a:extLst>
                    </a:gridCol>
                    <a:gridCol w="1028700">
                      <a:extLst>
                        <a:ext uri="{9D8B030D-6E8A-4147-A177-3AD203B41FA5}">
                          <a16:colId xmlns:a16="http://schemas.microsoft.com/office/drawing/2014/main" val="3513643962"/>
                        </a:ext>
                      </a:extLst>
                    </a:gridCol>
                    <a:gridCol w="1028700">
                      <a:extLst>
                        <a:ext uri="{9D8B030D-6E8A-4147-A177-3AD203B41FA5}">
                          <a16:colId xmlns:a16="http://schemas.microsoft.com/office/drawing/2014/main" val="759327389"/>
                        </a:ext>
                      </a:extLst>
                    </a:gridCol>
                  </a:tblGrid>
                  <a:tr h="185484">
                    <a:tc rowSpan="2">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Model</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gridSpan="5">
                      <a:txBody>
                        <a:bodyPr/>
                        <a:lstStyle/>
                        <a:p>
                          <a:endParaRPr lang="en-US"/>
                        </a:p>
                      </a:txBody>
                      <a:tcPr marL="68580" marR="68580" marT="0" marB="0">
                        <a:blipFill>
                          <a:blip r:embed="rId5"/>
                          <a:stretch>
                            <a:fillRect l="-20118" t="-22581" r="-237" b="-341935"/>
                          </a:stretch>
                        </a:blip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23683206"/>
                      </a:ext>
                    </a:extLst>
                  </a:tr>
                  <a:tr h="182499">
                    <a:tc vMerge="1">
                      <a:txBody>
                        <a:bodyPr/>
                        <a:lstStyle/>
                        <a:p>
                          <a:endParaRPr lang="en-GB"/>
                        </a:p>
                      </a:txBody>
                      <a:tcPr/>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 </a:t>
                          </a:r>
                          <a:r>
                            <a:rPr lang="en-GB" sz="1200">
                              <a:effectLst/>
                              <a:latin typeface="Times New Roman" panose="02020603050405020304" pitchFamily="18" charset="0"/>
                              <a:cs typeface="Times New Roman" panose="02020603050405020304" pitchFamily="18" charset="0"/>
                            </a:rPr>
                            <a:t>May.</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a:t>
                          </a:r>
                          <a:r>
                            <a:rPr lang="en-GB" sz="1200">
                              <a:effectLst/>
                              <a:latin typeface="Times New Roman" panose="02020603050405020304" pitchFamily="18" charset="0"/>
                              <a:cs typeface="Times New Roman" panose="02020603050405020304" pitchFamily="18" charset="0"/>
                            </a:rPr>
                            <a:t> Jun.</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 </a:t>
                          </a:r>
                          <a:r>
                            <a:rPr lang="en-GB" sz="1200">
                              <a:effectLst/>
                              <a:latin typeface="Times New Roman" panose="02020603050405020304" pitchFamily="18" charset="0"/>
                              <a:cs typeface="Times New Roman" panose="02020603050405020304" pitchFamily="18" charset="0"/>
                            </a:rPr>
                            <a:t>Jul.</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 </a:t>
                          </a:r>
                          <a:r>
                            <a:rPr lang="en-GB" sz="1200">
                              <a:effectLst/>
                              <a:latin typeface="Times New Roman" panose="02020603050405020304" pitchFamily="18" charset="0"/>
                              <a:cs typeface="Times New Roman" panose="02020603050405020304" pitchFamily="18" charset="0"/>
                            </a:rPr>
                            <a:t>Aug.</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1</a:t>
                          </a:r>
                          <a:r>
                            <a:rPr lang="en-GB" sz="1200" baseline="30000">
                              <a:effectLst/>
                              <a:latin typeface="Times New Roman" panose="02020603050405020304" pitchFamily="18" charset="0"/>
                              <a:cs typeface="Times New Roman" panose="02020603050405020304" pitchFamily="18" charset="0"/>
                            </a:rPr>
                            <a:t>st </a:t>
                          </a:r>
                          <a:r>
                            <a:rPr lang="en-GB" sz="1200">
                              <a:effectLst/>
                              <a:latin typeface="Times New Roman" panose="02020603050405020304" pitchFamily="18" charset="0"/>
                              <a:cs typeface="Times New Roman" panose="02020603050405020304" pitchFamily="18" charset="0"/>
                            </a:rPr>
                            <a:t>Sep.</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346173942"/>
                      </a:ext>
                    </a:extLst>
                  </a:tr>
                  <a:tr h="182499">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LSSVR</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82.08/ 0.32</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83.53/ 0.59</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89.51/ 0.63</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82.74/ 0.87</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87.70/ 0.44</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781213570"/>
                      </a:ext>
                    </a:extLst>
                  </a:tr>
                  <a:tr h="182499">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FNN</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95.35/ 0.30</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88.65/ 0.31</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93.16/ 0.78</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a:effectLst/>
                              <a:latin typeface="Times New Roman" panose="02020603050405020304" pitchFamily="18" charset="0"/>
                              <a:cs typeface="Times New Roman" panose="02020603050405020304" pitchFamily="18" charset="0"/>
                            </a:rPr>
                            <a:t>85.63/ 0.80</a:t>
                          </a:r>
                          <a:endParaRPr lang="en-GB" sz="12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en-GB" sz="1200" dirty="0">
                              <a:effectLst/>
                              <a:latin typeface="Times New Roman" panose="02020603050405020304" pitchFamily="18" charset="0"/>
                              <a:cs typeface="Times New Roman" panose="02020603050405020304" pitchFamily="18" charset="0"/>
                            </a:rPr>
                            <a:t>94.45/ 0.10</a:t>
                          </a:r>
                          <a:endParaRPr lang="en-GB" sz="12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877253138"/>
                      </a:ext>
                    </a:extLst>
                  </a:tr>
                </a:tbl>
              </a:graphicData>
            </a:graphic>
          </p:graphicFrame>
        </mc:Fallback>
      </mc:AlternateContent>
      <p:pic>
        <p:nvPicPr>
          <p:cNvPr id="3074" name="Picture 2">
            <a:extLst>
              <a:ext uri="{FF2B5EF4-FFF2-40B4-BE49-F238E27FC236}">
                <a16:creationId xmlns:a16="http://schemas.microsoft.com/office/drawing/2014/main" id="{D7ABC5FF-2603-4CDC-AB6A-53BAFFD7A9E0}"/>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4406"/>
          <a:stretch/>
        </p:blipFill>
        <p:spPr bwMode="auto">
          <a:xfrm>
            <a:off x="764704" y="1021179"/>
            <a:ext cx="2398033" cy="2006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a:extLst>
              <a:ext uri="{FF2B5EF4-FFF2-40B4-BE49-F238E27FC236}">
                <a16:creationId xmlns:a16="http://schemas.microsoft.com/office/drawing/2014/main" id="{158D0111-3289-45DF-B8AD-C911DC8164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03030" y="1027825"/>
            <a:ext cx="2455166" cy="204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0648" y="1203598"/>
            <a:ext cx="5996066" cy="1823704"/>
          </a:xfrm>
          <a:prstGeom prst="rect">
            <a:avLst/>
          </a:prstGeom>
        </p:spPr>
        <p:txBody>
          <a:bodyPr wrap="square">
            <a:spAutoFit/>
          </a:bodyPr>
          <a:lstStyle/>
          <a:p>
            <a:pPr marL="171450" lvl="0" indent="-171450" algn="just">
              <a:lnSpc>
                <a:spcPct val="150000"/>
              </a:lnSpc>
              <a:spcAft>
                <a:spcPts val="400"/>
              </a:spcAft>
              <a:buFont typeface="Wingdings" panose="05000000000000000000" pitchFamily="2" charset="2"/>
              <a:buChar char="Ø"/>
            </a:pPr>
            <a:r>
              <a:rPr lang="en-GB" sz="1200" dirty="0">
                <a:latin typeface="Times New Roman" panose="02020603050405020304" pitchFamily="18" charset="0"/>
                <a:ea typeface="宋体" panose="02010600030101010101" pitchFamily="2" charset="-122"/>
              </a:rPr>
              <a:t>FNN is an effective tool for nonlinear analysis so that it can be used for input variables selection.</a:t>
            </a:r>
          </a:p>
          <a:p>
            <a:pPr marL="171450" lvl="0" indent="-171450" algn="just">
              <a:lnSpc>
                <a:spcPct val="150000"/>
              </a:lnSpc>
              <a:spcAft>
                <a:spcPts val="400"/>
              </a:spcAft>
              <a:buFont typeface="Wingdings" panose="05000000000000000000" pitchFamily="2" charset="2"/>
              <a:buChar char="Ø"/>
            </a:pPr>
            <a:r>
              <a:rPr lang="en-GB" sz="1200" dirty="0">
                <a:latin typeface="Times New Roman" panose="02020603050405020304" pitchFamily="18" charset="0"/>
                <a:ea typeface="宋体" panose="02010600030101010101" pitchFamily="2" charset="-122"/>
              </a:rPr>
              <a:t>The contribution analysis of individual input variables helps to determine important input features to improve the accuracy of solar </a:t>
            </a:r>
            <a:r>
              <a:rPr lang="en-US" altLang="zh-CN" sz="1200" dirty="0">
                <a:latin typeface="Times New Roman" panose="02020603050405020304" pitchFamily="18" charset="0"/>
                <a:ea typeface="宋体" panose="02010600030101010101" pitchFamily="2" charset="-122"/>
              </a:rPr>
              <a:t>radiation</a:t>
            </a:r>
            <a:r>
              <a:rPr lang="en-GB" sz="1200" dirty="0">
                <a:latin typeface="Times New Roman" panose="02020603050405020304" pitchFamily="18" charset="0"/>
                <a:ea typeface="宋体" panose="02010600030101010101" pitchFamily="2" charset="-122"/>
              </a:rPr>
              <a:t> prediction.</a:t>
            </a:r>
          </a:p>
          <a:p>
            <a:pPr marL="171450" lvl="0" indent="-171450" algn="just">
              <a:lnSpc>
                <a:spcPct val="150000"/>
              </a:lnSpc>
              <a:spcAft>
                <a:spcPts val="400"/>
              </a:spcAft>
              <a:buFont typeface="Wingdings" panose="05000000000000000000" pitchFamily="2" charset="2"/>
              <a:buChar char="Ø"/>
            </a:pPr>
            <a:r>
              <a:rPr lang="en-GB" sz="1200" dirty="0">
                <a:latin typeface="Times New Roman" panose="02020603050405020304" pitchFamily="18" charset="0"/>
                <a:ea typeface="宋体" panose="02010600030101010101" pitchFamily="2" charset="-122"/>
              </a:rPr>
              <a:t>FNN model provides a more reliable short-term solar radiation prediction of Huddersfield than the LSSVR model.</a:t>
            </a:r>
            <a:endParaRPr lang="en-GB" sz="1200" dirty="0">
              <a:effectLst/>
              <a:latin typeface="Times New Roman" panose="02020603050405020304" pitchFamily="18" charset="0"/>
              <a:ea typeface="宋体" panose="02010600030101010101" pitchFamily="2" charset="-122"/>
            </a:endParaRPr>
          </a:p>
        </p:txBody>
      </p:sp>
      <p:sp>
        <p:nvSpPr>
          <p:cNvPr id="7" name="TextBox 1"/>
          <p:cNvSpPr txBox="1">
            <a:spLocks noChangeArrowheads="1"/>
          </p:cNvSpPr>
          <p:nvPr/>
        </p:nvSpPr>
        <p:spPr bwMode="auto">
          <a:xfrm>
            <a:off x="146666" y="150460"/>
            <a:ext cx="32823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Conclusion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93F076-15F8-4982-B67F-5EDD055C80C8}"/>
              </a:ext>
            </a:extLst>
          </p:cNvPr>
          <p:cNvSpPr txBox="1">
            <a:spLocks noChangeArrowheads="1"/>
          </p:cNvSpPr>
          <p:nvPr/>
        </p:nvSpPr>
        <p:spPr bwMode="auto">
          <a:xfrm>
            <a:off x="548680" y="2340917"/>
            <a:ext cx="57606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zh-CN" sz="2400" i="1" dirty="0">
                <a:latin typeface="Times New Roman" panose="02020603050405020304" pitchFamily="18" charset="0"/>
                <a:cs typeface="Times New Roman" panose="02020603050405020304" pitchFamily="18" charset="0"/>
              </a:rPr>
              <a:t>Thanks for your attention</a:t>
            </a:r>
            <a:endParaRPr lang="zh-CN" alt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658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5C65DC-3DDA-4F04-97E7-D233B69E8C5E}"/>
              </a:ext>
            </a:extLst>
          </p:cNvPr>
          <p:cNvSpPr txBox="1">
            <a:spLocks noChangeArrowheads="1"/>
          </p:cNvSpPr>
          <p:nvPr/>
        </p:nvSpPr>
        <p:spPr bwMode="auto">
          <a:xfrm>
            <a:off x="146666" y="155888"/>
            <a:ext cx="17701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Outline</a:t>
            </a:r>
          </a:p>
        </p:txBody>
      </p:sp>
      <p:sp>
        <p:nvSpPr>
          <p:cNvPr id="3" name="TextBox 7">
            <a:extLst>
              <a:ext uri="{FF2B5EF4-FFF2-40B4-BE49-F238E27FC236}">
                <a16:creationId xmlns:a16="http://schemas.microsoft.com/office/drawing/2014/main" id="{F802835B-D8A9-4CD7-BE83-4634567F2D8E}"/>
              </a:ext>
            </a:extLst>
          </p:cNvPr>
          <p:cNvSpPr txBox="1">
            <a:spLocks noChangeArrowheads="1"/>
          </p:cNvSpPr>
          <p:nvPr/>
        </p:nvSpPr>
        <p:spPr bwMode="auto">
          <a:xfrm>
            <a:off x="404664" y="1131590"/>
            <a:ext cx="5415264" cy="279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lvl="1" indent="-342900" eaLnBrk="1" hangingPunct="1">
              <a:lnSpc>
                <a:spcPct val="120000"/>
              </a:lnSpc>
              <a:buFont typeface="Wingdings" panose="05000000000000000000" pitchFamily="2" charset="2"/>
              <a:buChar char="Ø"/>
            </a:pPr>
            <a:r>
              <a:rPr lang="en-GB" sz="2000" b="1" dirty="0">
                <a:latin typeface="Times New Roman" panose="02020603050405020304" pitchFamily="18" charset="0"/>
                <a:cs typeface="Times New Roman" panose="02020603050405020304" pitchFamily="18" charset="0"/>
              </a:rPr>
              <a:t>Introduction</a:t>
            </a:r>
          </a:p>
          <a:p>
            <a:pPr marL="342900" lvl="1" indent="-342900" eaLnBrk="1" hangingPunct="1">
              <a:lnSpc>
                <a:spcPct val="120000"/>
              </a:lnSpc>
              <a:buFont typeface="Wingdings" panose="05000000000000000000" pitchFamily="2" charset="2"/>
              <a:buChar char="Ø"/>
            </a:pPr>
            <a:endParaRPr lang="en-GB" sz="1200" b="1" dirty="0">
              <a:latin typeface="Times New Roman" panose="02020603050405020304" pitchFamily="18" charset="0"/>
              <a:cs typeface="Times New Roman" panose="02020603050405020304" pitchFamily="18" charset="0"/>
            </a:endParaRPr>
          </a:p>
          <a:p>
            <a:pPr marL="342900" lvl="1" indent="-342900" eaLnBrk="1" hangingPunct="1">
              <a:lnSpc>
                <a:spcPct val="120000"/>
              </a:lnSpc>
              <a:buFont typeface="Wingdings" panose="05000000000000000000" pitchFamily="2" charset="2"/>
              <a:buChar char="Ø"/>
            </a:pPr>
            <a:r>
              <a:rPr lang="en-GB" altLang="zh-CN" sz="2000" b="1" dirty="0">
                <a:latin typeface="Times New Roman" panose="02020603050405020304" pitchFamily="18" charset="0"/>
                <a:cs typeface="Times New Roman" panose="02020603050405020304" pitchFamily="18" charset="0"/>
              </a:rPr>
              <a:t>Methodology</a:t>
            </a:r>
          </a:p>
          <a:p>
            <a:pPr marL="0" lvl="1" indent="0" eaLnBrk="1" hangingPunct="1">
              <a:lnSpc>
                <a:spcPct val="120000"/>
              </a:lnSpc>
            </a:pPr>
            <a:endParaRPr lang="en-GB" sz="1200" b="1" dirty="0">
              <a:latin typeface="Times New Roman" panose="02020603050405020304" pitchFamily="18" charset="0"/>
              <a:cs typeface="Times New Roman" panose="02020603050405020304" pitchFamily="18" charset="0"/>
            </a:endParaRPr>
          </a:p>
          <a:p>
            <a:pPr marL="342900" lvl="1" indent="-342900" eaLnBrk="1" hangingPunct="1">
              <a:lnSpc>
                <a:spcPct val="120000"/>
              </a:lnSpc>
              <a:buFont typeface="Wingdings" panose="05000000000000000000" pitchFamily="2" charset="2"/>
              <a:buChar char="Ø"/>
            </a:pPr>
            <a:r>
              <a:rPr lang="en-GB" altLang="zh-CN" sz="2000" b="1" dirty="0">
                <a:latin typeface="Times New Roman" panose="02020603050405020304" pitchFamily="18" charset="0"/>
                <a:cs typeface="Times New Roman" panose="02020603050405020304" pitchFamily="18" charset="0"/>
              </a:rPr>
              <a:t>Feature extraction</a:t>
            </a:r>
          </a:p>
          <a:p>
            <a:pPr marL="342900" lvl="1" indent="-342900" eaLnBrk="1" hangingPunct="1">
              <a:lnSpc>
                <a:spcPct val="120000"/>
              </a:lnSpc>
              <a:buFont typeface="Wingdings" panose="05000000000000000000" pitchFamily="2" charset="2"/>
              <a:buChar char="Ø"/>
            </a:pPr>
            <a:endParaRPr lang="en-GB" altLang="zh-CN" sz="1200" b="1" dirty="0">
              <a:latin typeface="Times New Roman" panose="02020603050405020304" pitchFamily="18" charset="0"/>
              <a:cs typeface="Times New Roman" panose="02020603050405020304" pitchFamily="18" charset="0"/>
            </a:endParaRPr>
          </a:p>
          <a:p>
            <a:pPr marL="342900" lvl="1" indent="-342900" eaLnBrk="1" hangingPunct="1">
              <a:lnSpc>
                <a:spcPct val="120000"/>
              </a:lnSpc>
              <a:buFont typeface="Wingdings" panose="05000000000000000000" pitchFamily="2" charset="2"/>
              <a:buChar char="Ø"/>
            </a:pPr>
            <a:r>
              <a:rPr lang="en-GB" altLang="zh-CN" sz="2000" b="1" dirty="0">
                <a:latin typeface="Times New Roman" panose="02020603050405020304" pitchFamily="18" charset="0"/>
                <a:cs typeface="Times New Roman" panose="02020603050405020304" pitchFamily="18" charset="0"/>
              </a:rPr>
              <a:t>Results and discussion</a:t>
            </a:r>
          </a:p>
          <a:p>
            <a:pPr marL="342900" lvl="1" indent="-342900" eaLnBrk="1" hangingPunct="1">
              <a:lnSpc>
                <a:spcPct val="120000"/>
              </a:lnSpc>
              <a:buFont typeface="Wingdings" panose="05000000000000000000" pitchFamily="2" charset="2"/>
              <a:buChar char="Ø"/>
            </a:pPr>
            <a:endParaRPr lang="en-GB" sz="1200" dirty="0">
              <a:latin typeface="Times New Roman" panose="02020603050405020304" pitchFamily="18" charset="0"/>
              <a:cs typeface="Times New Roman" panose="02020603050405020304" pitchFamily="18" charset="0"/>
            </a:endParaRPr>
          </a:p>
          <a:p>
            <a:pPr marL="342900" lvl="1" indent="-342900" eaLnBrk="1" hangingPunct="1">
              <a:lnSpc>
                <a:spcPct val="120000"/>
              </a:lnSpc>
              <a:buFont typeface="Wingdings" panose="05000000000000000000" pitchFamily="2" charset="2"/>
              <a:buChar char="Ø"/>
            </a:pPr>
            <a:r>
              <a:rPr lang="en-GB" sz="2000" b="1" dirty="0">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97809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F5A84B-0F26-458C-8837-42439EDFA7C7}"/>
              </a:ext>
            </a:extLst>
          </p:cNvPr>
          <p:cNvSpPr txBox="1">
            <a:spLocks noChangeArrowheads="1"/>
          </p:cNvSpPr>
          <p:nvPr/>
        </p:nvSpPr>
        <p:spPr bwMode="auto">
          <a:xfrm>
            <a:off x="146666" y="155888"/>
            <a:ext cx="17701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Introduction</a:t>
            </a:r>
          </a:p>
        </p:txBody>
      </p:sp>
      <p:sp>
        <p:nvSpPr>
          <p:cNvPr id="3" name="矩形 1">
            <a:extLst>
              <a:ext uri="{FF2B5EF4-FFF2-40B4-BE49-F238E27FC236}">
                <a16:creationId xmlns:a16="http://schemas.microsoft.com/office/drawing/2014/main" id="{92EABD44-CFFD-49F9-9A13-330335AE2B4C}"/>
              </a:ext>
            </a:extLst>
          </p:cNvPr>
          <p:cNvSpPr/>
          <p:nvPr/>
        </p:nvSpPr>
        <p:spPr>
          <a:xfrm>
            <a:off x="115999" y="1004068"/>
            <a:ext cx="6607759" cy="692497"/>
          </a:xfrm>
          <a:prstGeom prst="rect">
            <a:avLst/>
          </a:prstGeom>
        </p:spPr>
        <p:txBody>
          <a:bodyPr wrap="square">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algn="just"/>
            <a:r>
              <a:rPr lang="en-GB" altLang="zh-CN" sz="1300" dirty="0">
                <a:latin typeface="Times New Roman" panose="02020603050405020304" pitchFamily="18" charset="0"/>
                <a:ea typeface="等线" panose="02010600030101010101" pitchFamily="2" charset="-122"/>
              </a:rPr>
              <a:t>Many photovoltaic systems have been widely increased to make full use of the power source of sustainable solar energy to produce electricity.</a:t>
            </a:r>
          </a:p>
          <a:p>
            <a:pPr algn="just"/>
            <a:r>
              <a:rPr lang="en-GB" altLang="zh-CN" sz="1300" dirty="0">
                <a:latin typeface="Times New Roman" panose="02020603050405020304" pitchFamily="18" charset="0"/>
                <a:ea typeface="等线" panose="02010600030101010101" pitchFamily="2" charset="-122"/>
              </a:rPr>
              <a:t>Solar radiation (SR) prediction plays an important role in making power dispatch schemes.</a:t>
            </a:r>
          </a:p>
        </p:txBody>
      </p:sp>
      <p:pic>
        <p:nvPicPr>
          <p:cNvPr id="1026" name="Picture 2" descr="Solar system designers, planners, and engineers use NSRDB data to predict the potential solar energy available in a location based on what has been available in the past. This helps to optimize the production for solar installations and reduce the risk for investors. Photo by Dennis Schroeder, NREL 31437">
            <a:extLst>
              <a:ext uri="{FF2B5EF4-FFF2-40B4-BE49-F238E27FC236}">
                <a16:creationId xmlns:a16="http://schemas.microsoft.com/office/drawing/2014/main" id="{A9D564BC-65B3-41A6-9F59-FC7B0D0F0B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409" y="1883027"/>
            <a:ext cx="2084493" cy="128821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099C6DF9-9CD9-49AF-A34E-2A7262E4F5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9272" y="1798576"/>
            <a:ext cx="3781655" cy="309486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photo description available.">
            <a:extLst>
              <a:ext uri="{FF2B5EF4-FFF2-40B4-BE49-F238E27FC236}">
                <a16:creationId xmlns:a16="http://schemas.microsoft.com/office/drawing/2014/main" id="{B71E63C0-C35A-41B8-8871-01E5F848279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3409" y="3346008"/>
            <a:ext cx="2084493" cy="1250696"/>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a:extLst>
              <a:ext uri="{FF2B5EF4-FFF2-40B4-BE49-F238E27FC236}">
                <a16:creationId xmlns:a16="http://schemas.microsoft.com/office/drawing/2014/main" id="{9C5CAF69-BAC6-4A5C-9D61-E7DD32A50FE1}"/>
              </a:ext>
            </a:extLst>
          </p:cNvPr>
          <p:cNvSpPr/>
          <p:nvPr/>
        </p:nvSpPr>
        <p:spPr>
          <a:xfrm>
            <a:off x="5579719" y="4139432"/>
            <a:ext cx="901335" cy="692497"/>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E26BB764-F84D-4CE1-970B-9D85D4F02A49}"/>
              </a:ext>
            </a:extLst>
          </p:cNvPr>
          <p:cNvSpPr/>
          <p:nvPr/>
        </p:nvSpPr>
        <p:spPr>
          <a:xfrm>
            <a:off x="2619145" y="3971356"/>
            <a:ext cx="901335" cy="692497"/>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927367DC-4778-44EC-9CD4-98CB161867C0}"/>
              </a:ext>
            </a:extLst>
          </p:cNvPr>
          <p:cNvSpPr/>
          <p:nvPr/>
        </p:nvSpPr>
        <p:spPr>
          <a:xfrm>
            <a:off x="5301208" y="2427735"/>
            <a:ext cx="1179846" cy="791898"/>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59473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A8C758-03D4-4312-8E53-80AC0F73B7B9}"/>
              </a:ext>
            </a:extLst>
          </p:cNvPr>
          <p:cNvSpPr txBox="1">
            <a:spLocks noChangeArrowheads="1"/>
          </p:cNvSpPr>
          <p:nvPr/>
        </p:nvSpPr>
        <p:spPr bwMode="auto">
          <a:xfrm>
            <a:off x="146666" y="155888"/>
            <a:ext cx="17701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Introduction</a:t>
            </a:r>
          </a:p>
        </p:txBody>
      </p:sp>
      <p:sp>
        <p:nvSpPr>
          <p:cNvPr id="3" name="矩形 1">
            <a:extLst>
              <a:ext uri="{FF2B5EF4-FFF2-40B4-BE49-F238E27FC236}">
                <a16:creationId xmlns:a16="http://schemas.microsoft.com/office/drawing/2014/main" id="{382F292A-2A39-4706-9767-532E4CB07CA5}"/>
              </a:ext>
            </a:extLst>
          </p:cNvPr>
          <p:cNvSpPr/>
          <p:nvPr/>
        </p:nvSpPr>
        <p:spPr>
          <a:xfrm>
            <a:off x="114795" y="987574"/>
            <a:ext cx="6607759" cy="492443"/>
          </a:xfrm>
          <a:prstGeom prst="rect">
            <a:avLst/>
          </a:prstGeom>
        </p:spPr>
        <p:txBody>
          <a:bodyPr wrap="square">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algn="just"/>
            <a:r>
              <a:rPr lang="en-GB" altLang="zh-CN" sz="1300" dirty="0">
                <a:latin typeface="Times New Roman" panose="02020603050405020304" pitchFamily="18" charset="0"/>
                <a:ea typeface="等线" panose="02010600030101010101" pitchFamily="2" charset="-122"/>
              </a:rPr>
              <a:t>Based on different types of meteorological variables, a variety of prediction methods have been proposed for SR prediction in different regions.</a:t>
            </a:r>
          </a:p>
        </p:txBody>
      </p:sp>
      <p:graphicFrame>
        <p:nvGraphicFramePr>
          <p:cNvPr id="4" name="Table 4">
            <a:extLst>
              <a:ext uri="{FF2B5EF4-FFF2-40B4-BE49-F238E27FC236}">
                <a16:creationId xmlns:a16="http://schemas.microsoft.com/office/drawing/2014/main" id="{CC971994-80C0-44CE-82A4-9F29F945EC0D}"/>
              </a:ext>
            </a:extLst>
          </p:cNvPr>
          <p:cNvGraphicFramePr>
            <a:graphicFrameLocks noGrp="1"/>
          </p:cNvGraphicFramePr>
          <p:nvPr>
            <p:extLst>
              <p:ext uri="{D42A27DB-BD31-4B8C-83A1-F6EECF244321}">
                <p14:modId xmlns:p14="http://schemas.microsoft.com/office/powerpoint/2010/main" val="3647879586"/>
              </p:ext>
            </p:extLst>
          </p:nvPr>
        </p:nvGraphicFramePr>
        <p:xfrm>
          <a:off x="286325" y="1563638"/>
          <a:ext cx="6264697" cy="3198480"/>
        </p:xfrm>
        <a:graphic>
          <a:graphicData uri="http://schemas.openxmlformats.org/drawingml/2006/table">
            <a:tbl>
              <a:tblPr firstRow="1" bandRow="1">
                <a:tableStyleId>{FABFCF23-3B69-468F-B69F-88F6DE6A72F2}</a:tableStyleId>
              </a:tblPr>
              <a:tblGrid>
                <a:gridCol w="1198459">
                  <a:extLst>
                    <a:ext uri="{9D8B030D-6E8A-4147-A177-3AD203B41FA5}">
                      <a16:colId xmlns:a16="http://schemas.microsoft.com/office/drawing/2014/main" val="2797527444"/>
                    </a:ext>
                  </a:extLst>
                </a:gridCol>
                <a:gridCol w="936104">
                  <a:extLst>
                    <a:ext uri="{9D8B030D-6E8A-4147-A177-3AD203B41FA5}">
                      <a16:colId xmlns:a16="http://schemas.microsoft.com/office/drawing/2014/main" val="3181528094"/>
                    </a:ext>
                  </a:extLst>
                </a:gridCol>
                <a:gridCol w="1653058">
                  <a:extLst>
                    <a:ext uri="{9D8B030D-6E8A-4147-A177-3AD203B41FA5}">
                      <a16:colId xmlns:a16="http://schemas.microsoft.com/office/drawing/2014/main" val="2436121558"/>
                    </a:ext>
                  </a:extLst>
                </a:gridCol>
                <a:gridCol w="1587302">
                  <a:extLst>
                    <a:ext uri="{9D8B030D-6E8A-4147-A177-3AD203B41FA5}">
                      <a16:colId xmlns:a16="http://schemas.microsoft.com/office/drawing/2014/main" val="2331258662"/>
                    </a:ext>
                  </a:extLst>
                </a:gridCol>
                <a:gridCol w="889774">
                  <a:extLst>
                    <a:ext uri="{9D8B030D-6E8A-4147-A177-3AD203B41FA5}">
                      <a16:colId xmlns:a16="http://schemas.microsoft.com/office/drawing/2014/main" val="2933556115"/>
                    </a:ext>
                  </a:extLst>
                </a:gridCol>
              </a:tblGrid>
              <a:tr h="288032">
                <a:tc>
                  <a:txBody>
                    <a:bodyPr/>
                    <a:lstStyle/>
                    <a:p>
                      <a:r>
                        <a:rPr lang="en-GB" sz="1200" dirty="0">
                          <a:latin typeface="Times New Roman" panose="02020603050405020304" pitchFamily="18" charset="0"/>
                          <a:cs typeface="Times New Roman" panose="02020603050405020304" pitchFamily="18" charset="0"/>
                        </a:rPr>
                        <a:t>A</a:t>
                      </a:r>
                      <a:r>
                        <a:rPr lang="en-US" altLang="zh-CN" sz="1200" dirty="0">
                          <a:latin typeface="Times New Roman" panose="02020603050405020304" pitchFamily="18" charset="0"/>
                          <a:cs typeface="Times New Roman" panose="02020603050405020304" pitchFamily="18" charset="0"/>
                        </a:rPr>
                        <a:t>uthor</a:t>
                      </a:r>
                      <a:endParaRPr lang="en-GB" sz="1200" dirty="0">
                        <a:latin typeface="Times New Roman" panose="02020603050405020304" pitchFamily="18" charset="0"/>
                        <a:cs typeface="Times New Roman" panose="02020603050405020304" pitchFamily="18" charset="0"/>
                      </a:endParaRPr>
                    </a:p>
                  </a:txBody>
                  <a:tcPr/>
                </a:tc>
                <a:tc>
                  <a:txBody>
                    <a:bodyPr/>
                    <a:lstStyle/>
                    <a:p>
                      <a:r>
                        <a:rPr lang="en-GB" sz="1200" dirty="0">
                          <a:latin typeface="Times New Roman" panose="02020603050405020304" pitchFamily="18" charset="0"/>
                          <a:cs typeface="Times New Roman" panose="02020603050405020304" pitchFamily="18" charset="0"/>
                        </a:rPr>
                        <a:t>Time scale</a:t>
                      </a:r>
                    </a:p>
                  </a:txBody>
                  <a:tcPr/>
                </a:tc>
                <a:tc>
                  <a:txBody>
                    <a:bodyPr/>
                    <a:lstStyle/>
                    <a:p>
                      <a:r>
                        <a:rPr lang="en-GB" sz="1200" dirty="0">
                          <a:latin typeface="Times New Roman" panose="02020603050405020304" pitchFamily="18" charset="0"/>
                          <a:cs typeface="Times New Roman" panose="02020603050405020304" pitchFamily="18" charset="0"/>
                        </a:rPr>
                        <a:t>Method</a:t>
                      </a:r>
                    </a:p>
                  </a:txBody>
                  <a:tcPr/>
                </a:tc>
                <a:tc>
                  <a:txBody>
                    <a:bodyPr/>
                    <a:lstStyle/>
                    <a:p>
                      <a:r>
                        <a:rPr lang="en-GB" sz="1200" dirty="0">
                          <a:latin typeface="Times New Roman" panose="02020603050405020304" pitchFamily="18" charset="0"/>
                          <a:cs typeface="Times New Roman" panose="02020603050405020304" pitchFamily="18" charset="0"/>
                        </a:rPr>
                        <a:t>Feature</a:t>
                      </a:r>
                    </a:p>
                  </a:txBody>
                  <a:tcPr/>
                </a:tc>
                <a:tc>
                  <a:txBody>
                    <a:bodyPr/>
                    <a:lstStyle/>
                    <a:p>
                      <a:r>
                        <a:rPr lang="en-GB" sz="1200" dirty="0">
                          <a:latin typeface="Times New Roman" panose="02020603050405020304" pitchFamily="18" charset="0"/>
                          <a:cs typeface="Times New Roman" panose="02020603050405020304" pitchFamily="18" charset="0"/>
                        </a:rPr>
                        <a:t>Region</a:t>
                      </a:r>
                    </a:p>
                  </a:txBody>
                  <a:tcPr/>
                </a:tc>
                <a:extLst>
                  <a:ext uri="{0D108BD9-81ED-4DB2-BD59-A6C34878D82A}">
                    <a16:rowId xmlns:a16="http://schemas.microsoft.com/office/drawing/2014/main" val="2141581166"/>
                  </a:ext>
                </a:extLst>
              </a:tr>
              <a:tr h="792088">
                <a:tc>
                  <a:txBody>
                    <a:bodyPr/>
                    <a:lstStyle/>
                    <a:p>
                      <a:r>
                        <a:rPr lang="en-GB" sz="1100" dirty="0" err="1">
                          <a:latin typeface="Times New Roman" panose="02020603050405020304" pitchFamily="18" charset="0"/>
                          <a:cs typeface="Times New Roman" panose="02020603050405020304" pitchFamily="18" charset="0"/>
                        </a:rPr>
                        <a:t>Junho</a:t>
                      </a:r>
                      <a:r>
                        <a:rPr lang="en-GB" sz="1100" dirty="0">
                          <a:latin typeface="Times New Roman" panose="02020603050405020304" pitchFamily="18" charset="0"/>
                          <a:cs typeface="Times New Roman" panose="02020603050405020304" pitchFamily="18" charset="0"/>
                        </a:rPr>
                        <a:t> Lee et al.</a:t>
                      </a:r>
                    </a:p>
                  </a:txBody>
                  <a:tcPr/>
                </a:tc>
                <a:tc>
                  <a:txBody>
                    <a:bodyPr/>
                    <a:lstStyle/>
                    <a:p>
                      <a:r>
                        <a:rPr lang="en-GB" sz="1100" dirty="0">
                          <a:latin typeface="Times New Roman" panose="02020603050405020304" pitchFamily="18" charset="0"/>
                          <a:cs typeface="Times New Roman" panose="02020603050405020304" pitchFamily="18" charset="0"/>
                        </a:rPr>
                        <a:t>Hourly</a:t>
                      </a:r>
                    </a:p>
                  </a:txBody>
                  <a:tcPr/>
                </a:tc>
                <a:tc>
                  <a:txBody>
                    <a:bodyPr/>
                    <a:lstStyle/>
                    <a:p>
                      <a:r>
                        <a:rPr lang="en-GB" sz="1100" dirty="0">
                          <a:latin typeface="Times New Roman" panose="02020603050405020304" pitchFamily="18" charset="0"/>
                          <a:cs typeface="Times New Roman" panose="02020603050405020304" pitchFamily="18" charset="0"/>
                        </a:rPr>
                        <a:t>Ensemble learning model</a:t>
                      </a:r>
                    </a:p>
                  </a:txBody>
                  <a:tcPr/>
                </a:tc>
                <a:tc>
                  <a:txBody>
                    <a:bodyPr/>
                    <a:lstStyle/>
                    <a:p>
                      <a:r>
                        <a:rPr lang="en-GB" sz="1100" dirty="0">
                          <a:latin typeface="Times New Roman" panose="02020603050405020304" pitchFamily="18" charset="0"/>
                          <a:cs typeface="Times New Roman" panose="02020603050405020304" pitchFamily="18" charset="0"/>
                        </a:rPr>
                        <a:t>Ten weather variables (e.g., hour, sky cover, temperature) </a:t>
                      </a:r>
                    </a:p>
                  </a:txBody>
                  <a:tcPr/>
                </a:tc>
                <a:tc>
                  <a:txBody>
                    <a:bodyPr/>
                    <a:lstStyle/>
                    <a:p>
                      <a:r>
                        <a:rPr lang="en-GB" sz="1100" dirty="0">
                          <a:latin typeface="Times New Roman" panose="02020603050405020304" pitchFamily="18" charset="0"/>
                          <a:cs typeface="Times New Roman" panose="02020603050405020304" pitchFamily="18" charset="0"/>
                        </a:rPr>
                        <a:t>US</a:t>
                      </a:r>
                    </a:p>
                  </a:txBody>
                  <a:tcPr/>
                </a:tc>
                <a:extLst>
                  <a:ext uri="{0D108BD9-81ED-4DB2-BD59-A6C34878D82A}">
                    <a16:rowId xmlns:a16="http://schemas.microsoft.com/office/drawing/2014/main" val="2232034572"/>
                  </a:ext>
                </a:extLst>
              </a:tr>
              <a:tr h="364339">
                <a:tc>
                  <a:txBody>
                    <a:bodyPr/>
                    <a:lstStyle/>
                    <a:p>
                      <a:r>
                        <a:rPr lang="en-GB" sz="1100" dirty="0">
                          <a:latin typeface="Times New Roman" panose="02020603050405020304" pitchFamily="18" charset="0"/>
                          <a:cs typeface="Times New Roman" panose="02020603050405020304" pitchFamily="18" charset="0"/>
                        </a:rPr>
                        <a:t>A. </a:t>
                      </a:r>
                      <a:r>
                        <a:rPr lang="en-GB" sz="1100" dirty="0" err="1">
                          <a:latin typeface="Times New Roman" panose="02020603050405020304" pitchFamily="18" charset="0"/>
                          <a:cs typeface="Times New Roman" panose="02020603050405020304" pitchFamily="18" charset="0"/>
                        </a:rPr>
                        <a:t>Khosravi</a:t>
                      </a:r>
                      <a:r>
                        <a:rPr lang="en-GB" sz="1100" dirty="0">
                          <a:latin typeface="Times New Roman" panose="02020603050405020304" pitchFamily="18" charset="0"/>
                          <a:cs typeface="Times New Roman" panose="02020603050405020304" pitchFamily="18" charset="0"/>
                        </a:rPr>
                        <a:t> et al.</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100" dirty="0">
                          <a:latin typeface="Times New Roman" panose="02020603050405020304" pitchFamily="18" charset="0"/>
                          <a:cs typeface="Times New Roman" panose="02020603050405020304" pitchFamily="18" charset="0"/>
                        </a:rPr>
                        <a:t>Hourly</a:t>
                      </a:r>
                    </a:p>
                    <a:p>
                      <a:endParaRPr lang="en-GB" sz="1100" dirty="0">
                        <a:latin typeface="Times New Roman" panose="02020603050405020304" pitchFamily="18" charset="0"/>
                        <a:cs typeface="Times New Roman" panose="02020603050405020304" pitchFamily="18" charset="0"/>
                      </a:endParaRPr>
                    </a:p>
                  </a:txBody>
                  <a:tcPr/>
                </a:tc>
                <a:tc>
                  <a:txBody>
                    <a:bodyPr/>
                    <a:lstStyle/>
                    <a:p>
                      <a:r>
                        <a:rPr lang="en-GB" sz="1100" dirty="0">
                          <a:latin typeface="Times New Roman" panose="02020603050405020304" pitchFamily="18" charset="0"/>
                          <a:cs typeface="Times New Roman" panose="02020603050405020304" pitchFamily="18" charset="0"/>
                        </a:rPr>
                        <a:t>Multilayer feed-forward neural network</a:t>
                      </a:r>
                    </a:p>
                  </a:txBody>
                  <a:tcPr/>
                </a:tc>
                <a:tc>
                  <a:txBody>
                    <a:bodyPr/>
                    <a:lstStyle/>
                    <a:p>
                      <a:r>
                        <a:rPr lang="en-GB" sz="1100" dirty="0">
                          <a:latin typeface="Times New Roman" panose="02020603050405020304" pitchFamily="18" charset="0"/>
                          <a:cs typeface="Times New Roman" panose="02020603050405020304" pitchFamily="18" charset="0"/>
                        </a:rPr>
                        <a:t>Local time, temperature, pressure, wind speed, and relative humidity</a:t>
                      </a:r>
                    </a:p>
                  </a:txBody>
                  <a:tcPr/>
                </a:tc>
                <a:tc>
                  <a:txBody>
                    <a:bodyPr/>
                    <a:lstStyle/>
                    <a:p>
                      <a:r>
                        <a:rPr lang="en-GB" sz="1100" dirty="0">
                          <a:latin typeface="Times New Roman" panose="02020603050405020304" pitchFamily="18" charset="0"/>
                          <a:cs typeface="Times New Roman" panose="02020603050405020304" pitchFamily="18" charset="0"/>
                        </a:rPr>
                        <a:t>Abu Musa Island </a:t>
                      </a:r>
                    </a:p>
                  </a:txBody>
                  <a:tcPr/>
                </a:tc>
                <a:extLst>
                  <a:ext uri="{0D108BD9-81ED-4DB2-BD59-A6C34878D82A}">
                    <a16:rowId xmlns:a16="http://schemas.microsoft.com/office/drawing/2014/main" val="815212453"/>
                  </a:ext>
                </a:extLst>
              </a:tr>
              <a:tr h="364339">
                <a:tc>
                  <a:txBody>
                    <a:bodyPr/>
                    <a:lstStyle/>
                    <a:p>
                      <a:r>
                        <a:rPr lang="en-GB" sz="1100" dirty="0">
                          <a:latin typeface="Times New Roman" panose="02020603050405020304" pitchFamily="18" charset="0"/>
                          <a:cs typeface="Times New Roman" panose="02020603050405020304" pitchFamily="18" charset="0"/>
                        </a:rPr>
                        <a:t>Qing et al. </a:t>
                      </a:r>
                    </a:p>
                  </a:txBody>
                  <a:tcPr/>
                </a:tc>
                <a:tc>
                  <a:txBody>
                    <a:bodyPr/>
                    <a:lstStyle/>
                    <a:p>
                      <a:r>
                        <a:rPr lang="en-GB" sz="1100" dirty="0">
                          <a:latin typeface="Times New Roman" panose="02020603050405020304" pitchFamily="18" charset="0"/>
                          <a:cs typeface="Times New Roman" panose="02020603050405020304" pitchFamily="18" charset="0"/>
                        </a:rPr>
                        <a:t>Hourly</a:t>
                      </a:r>
                    </a:p>
                  </a:txBody>
                  <a:tcPr/>
                </a:tc>
                <a:tc>
                  <a:txBody>
                    <a:bodyPr/>
                    <a:lstStyle/>
                    <a:p>
                      <a:r>
                        <a:rPr lang="en-GB" sz="1100" dirty="0">
                          <a:latin typeface="Times New Roman" panose="02020603050405020304" pitchFamily="18" charset="0"/>
                          <a:cs typeface="Times New Roman" panose="02020603050405020304" pitchFamily="18" charset="0"/>
                        </a:rPr>
                        <a:t>Long short-term memory</a:t>
                      </a:r>
                    </a:p>
                  </a:txBody>
                  <a:tcPr/>
                </a:tc>
                <a:tc>
                  <a:txBody>
                    <a:bodyPr/>
                    <a:lstStyle/>
                    <a:p>
                      <a:r>
                        <a:rPr lang="en-GB" sz="1100" dirty="0">
                          <a:latin typeface="Times New Roman" panose="02020603050405020304" pitchFamily="18" charset="0"/>
                          <a:cs typeface="Times New Roman" panose="02020603050405020304" pitchFamily="18" charset="0"/>
                        </a:rPr>
                        <a:t>Hour, day, month and six weather variables (e.g., temperature, and visibility</a:t>
                      </a:r>
                    </a:p>
                  </a:txBody>
                  <a:tcPr/>
                </a:tc>
                <a:tc>
                  <a:txBody>
                    <a:bodyPr/>
                    <a:lstStyle/>
                    <a:p>
                      <a:r>
                        <a:rPr lang="en-GB" sz="1100" dirty="0">
                          <a:latin typeface="Times New Roman" panose="02020603050405020304" pitchFamily="18" charset="0"/>
                          <a:cs typeface="Times New Roman" panose="02020603050405020304" pitchFamily="18" charset="0"/>
                        </a:rPr>
                        <a:t>Island of Santiago</a:t>
                      </a:r>
                    </a:p>
                  </a:txBody>
                  <a:tcPr/>
                </a:tc>
                <a:extLst>
                  <a:ext uri="{0D108BD9-81ED-4DB2-BD59-A6C34878D82A}">
                    <a16:rowId xmlns:a16="http://schemas.microsoft.com/office/drawing/2014/main" val="897066281"/>
                  </a:ext>
                </a:extLst>
              </a:tr>
              <a:tr h="364339">
                <a:tc>
                  <a:txBody>
                    <a:bodyPr/>
                    <a:lstStyle/>
                    <a:p>
                      <a:r>
                        <a:rPr lang="en-GB" sz="1100" dirty="0">
                          <a:latin typeface="Times New Roman" panose="02020603050405020304" pitchFamily="18" charset="0"/>
                          <a:cs typeface="Times New Roman" panose="02020603050405020304" pitchFamily="18" charset="0"/>
                        </a:rPr>
                        <a:t>Yong Zhou et al. </a:t>
                      </a:r>
                    </a:p>
                  </a:txBody>
                  <a:tcPr/>
                </a:tc>
                <a:tc>
                  <a:txBody>
                    <a:bodyPr/>
                    <a:lstStyle/>
                    <a:p>
                      <a:r>
                        <a:rPr lang="en-GB" sz="1100" dirty="0">
                          <a:latin typeface="Times New Roman" panose="02020603050405020304" pitchFamily="18" charset="0"/>
                          <a:cs typeface="Times New Roman" panose="02020603050405020304" pitchFamily="18" charset="0"/>
                        </a:rPr>
                        <a:t>Daily and monthly</a:t>
                      </a:r>
                    </a:p>
                  </a:txBody>
                  <a:tcPr/>
                </a:tc>
                <a:tc>
                  <a:txBody>
                    <a:bodyPr/>
                    <a:lstStyle/>
                    <a:p>
                      <a:r>
                        <a:rPr lang="en-GB" sz="1100" dirty="0">
                          <a:latin typeface="Times New Roman" panose="02020603050405020304" pitchFamily="18" charset="0"/>
                          <a:cs typeface="Times New Roman" panose="02020603050405020304" pitchFamily="18" charset="0"/>
                        </a:rPr>
                        <a:t>Multi-task learning and Gaussian process regression model</a:t>
                      </a:r>
                    </a:p>
                  </a:txBody>
                  <a:tcPr/>
                </a:tc>
                <a:tc>
                  <a:txBody>
                    <a:bodyPr/>
                    <a:lstStyle/>
                    <a:p>
                      <a:r>
                        <a:rPr lang="en-GB" sz="1100" dirty="0">
                          <a:latin typeface="Times New Roman" panose="02020603050405020304" pitchFamily="18" charset="0"/>
                          <a:cs typeface="Times New Roman" panose="02020603050405020304" pitchFamily="18" charset="0"/>
                        </a:rPr>
                        <a:t>Average temperature, temperature diurnal, relative humidity and sunshine rate</a:t>
                      </a:r>
                    </a:p>
                  </a:txBody>
                  <a:tcPr/>
                </a:tc>
                <a:tc>
                  <a:txBody>
                    <a:bodyPr/>
                    <a:lstStyle/>
                    <a:p>
                      <a:r>
                        <a:rPr lang="en-GB" sz="1100" dirty="0">
                          <a:latin typeface="Times New Roman" panose="02020603050405020304" pitchFamily="18" charset="0"/>
                          <a:cs typeface="Times New Roman" panose="02020603050405020304" pitchFamily="18" charset="0"/>
                        </a:rPr>
                        <a:t>China</a:t>
                      </a:r>
                    </a:p>
                  </a:txBody>
                  <a:tcPr/>
                </a:tc>
                <a:extLst>
                  <a:ext uri="{0D108BD9-81ED-4DB2-BD59-A6C34878D82A}">
                    <a16:rowId xmlns:a16="http://schemas.microsoft.com/office/drawing/2014/main" val="1261347511"/>
                  </a:ext>
                </a:extLst>
              </a:tr>
            </a:tbl>
          </a:graphicData>
        </a:graphic>
      </p:graphicFrame>
    </p:spTree>
    <p:extLst>
      <p:ext uri="{BB962C8B-B14F-4D97-AF65-F5344CB8AC3E}">
        <p14:creationId xmlns:p14="http://schemas.microsoft.com/office/powerpoint/2010/main" val="1530845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19D1BA-DD6E-467D-9095-0941F3138DB9}"/>
              </a:ext>
            </a:extLst>
          </p:cNvPr>
          <p:cNvSpPr txBox="1">
            <a:spLocks noChangeArrowheads="1"/>
          </p:cNvSpPr>
          <p:nvPr/>
        </p:nvSpPr>
        <p:spPr bwMode="auto">
          <a:xfrm>
            <a:off x="146666" y="155888"/>
            <a:ext cx="17701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Introduction</a:t>
            </a:r>
          </a:p>
        </p:txBody>
      </p:sp>
      <p:sp>
        <p:nvSpPr>
          <p:cNvPr id="3" name="矩形 1">
            <a:extLst>
              <a:ext uri="{FF2B5EF4-FFF2-40B4-BE49-F238E27FC236}">
                <a16:creationId xmlns:a16="http://schemas.microsoft.com/office/drawing/2014/main" id="{0C7BB299-9054-431B-ADDA-3EE475722AA4}"/>
              </a:ext>
            </a:extLst>
          </p:cNvPr>
          <p:cNvSpPr/>
          <p:nvPr/>
        </p:nvSpPr>
        <p:spPr>
          <a:xfrm>
            <a:off x="125120" y="1133090"/>
            <a:ext cx="6607759" cy="846386"/>
          </a:xfrm>
          <a:prstGeom prst="rect">
            <a:avLst/>
          </a:prstGeom>
        </p:spPr>
        <p:txBody>
          <a:bodyPr wrap="square">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algn="just"/>
            <a:r>
              <a:rPr lang="en-GB" altLang="zh-CN" sz="1300" dirty="0">
                <a:latin typeface="Times New Roman" panose="02020603050405020304" pitchFamily="18" charset="0"/>
                <a:ea typeface="等线" panose="02010600030101010101" pitchFamily="2" charset="-122"/>
              </a:rPr>
              <a:t>Solar radiation prediction:</a:t>
            </a:r>
          </a:p>
          <a:p>
            <a:pPr algn="just"/>
            <a:endParaRPr lang="en-GB" altLang="zh-CN" sz="1000" dirty="0">
              <a:latin typeface="Times New Roman" panose="02020603050405020304" pitchFamily="18" charset="0"/>
              <a:ea typeface="等线" panose="02010600030101010101" pitchFamily="2" charset="-122"/>
            </a:endParaRPr>
          </a:p>
          <a:p>
            <a:pPr marL="285750" indent="-285750">
              <a:buFont typeface="Wingdings" panose="05000000000000000000" pitchFamily="2" charset="2"/>
              <a:buChar char="§"/>
            </a:pPr>
            <a:r>
              <a:rPr lang="en-GB" altLang="zh-CN" sz="1300" dirty="0">
                <a:latin typeface="Times New Roman" panose="02020603050405020304" pitchFamily="18" charset="0"/>
                <a:ea typeface="等线" panose="02010600030101010101" pitchFamily="2" charset="-122"/>
              </a:rPr>
              <a:t>Short-term prediction</a:t>
            </a:r>
          </a:p>
          <a:p>
            <a:pPr marL="285750" indent="-285750">
              <a:buFont typeface="Wingdings" panose="05000000000000000000" pitchFamily="2" charset="2"/>
              <a:buChar char="§"/>
            </a:pPr>
            <a:r>
              <a:rPr lang="en-GB" altLang="zh-CN" sz="1300" dirty="0">
                <a:latin typeface="Times New Roman" panose="02020603050405020304" pitchFamily="18" charset="0"/>
                <a:ea typeface="等线" panose="02010600030101010101" pitchFamily="2" charset="-122"/>
              </a:rPr>
              <a:t>Feature selection</a:t>
            </a:r>
          </a:p>
        </p:txBody>
      </p:sp>
      <p:sp>
        <p:nvSpPr>
          <p:cNvPr id="4" name="矩形 1">
            <a:extLst>
              <a:ext uri="{FF2B5EF4-FFF2-40B4-BE49-F238E27FC236}">
                <a16:creationId xmlns:a16="http://schemas.microsoft.com/office/drawing/2014/main" id="{C30FC327-7407-4DB6-98E8-210DAFABB374}"/>
              </a:ext>
            </a:extLst>
          </p:cNvPr>
          <p:cNvSpPr/>
          <p:nvPr/>
        </p:nvSpPr>
        <p:spPr>
          <a:xfrm>
            <a:off x="125119" y="2355726"/>
            <a:ext cx="6607759" cy="1092607"/>
          </a:xfrm>
          <a:prstGeom prst="rect">
            <a:avLst/>
          </a:prstGeom>
        </p:spPr>
        <p:txBody>
          <a:bodyPr wrap="square">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algn="just"/>
            <a:r>
              <a:rPr lang="en-GB" altLang="zh-CN" sz="1300" dirty="0">
                <a:latin typeface="Times New Roman" panose="02020603050405020304" pitchFamily="18" charset="0"/>
                <a:ea typeface="等线" panose="02010600030101010101" pitchFamily="2" charset="-122"/>
              </a:rPr>
              <a:t>In this work, we conduct the hourly SR prediction of the Huddersfield area (UK) based on the dataset obtained from MET Office, UK. </a:t>
            </a:r>
          </a:p>
          <a:p>
            <a:pPr algn="just"/>
            <a:endParaRPr lang="en-GB" altLang="zh-CN" sz="1300" dirty="0">
              <a:latin typeface="Times New Roman" panose="02020603050405020304" pitchFamily="18" charset="0"/>
              <a:ea typeface="等线" panose="02010600030101010101" pitchFamily="2" charset="-122"/>
            </a:endParaRPr>
          </a:p>
          <a:p>
            <a:pPr algn="just"/>
            <a:r>
              <a:rPr lang="en-GB" altLang="zh-CN" sz="1300" dirty="0">
                <a:latin typeface="Times New Roman" panose="02020603050405020304" pitchFamily="18" charset="0"/>
                <a:ea typeface="等线" panose="02010600030101010101" pitchFamily="2" charset="-122"/>
              </a:rPr>
              <a:t>The sensitivity analysis of each weather feature is carried out to select the suitable variable combinations and improve the prediction accuracy.</a:t>
            </a:r>
          </a:p>
        </p:txBody>
      </p:sp>
    </p:spTree>
    <p:extLst>
      <p:ext uri="{BB962C8B-B14F-4D97-AF65-F5344CB8AC3E}">
        <p14:creationId xmlns:p14="http://schemas.microsoft.com/office/powerpoint/2010/main" val="1348406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293F7A-570D-4452-B84D-8094AFFCE36E}"/>
              </a:ext>
            </a:extLst>
          </p:cNvPr>
          <p:cNvSpPr txBox="1">
            <a:spLocks noChangeArrowheads="1"/>
          </p:cNvSpPr>
          <p:nvPr/>
        </p:nvSpPr>
        <p:spPr bwMode="auto">
          <a:xfrm>
            <a:off x="146666" y="155888"/>
            <a:ext cx="19861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Methodology</a:t>
            </a:r>
          </a:p>
        </p:txBody>
      </p:sp>
      <p:sp>
        <p:nvSpPr>
          <p:cNvPr id="3" name="矩形 1">
            <a:extLst>
              <a:ext uri="{FF2B5EF4-FFF2-40B4-BE49-F238E27FC236}">
                <a16:creationId xmlns:a16="http://schemas.microsoft.com/office/drawing/2014/main" id="{C6E941FE-ED90-4536-8906-2D17B8E59EF5}"/>
              </a:ext>
            </a:extLst>
          </p:cNvPr>
          <p:cNvSpPr/>
          <p:nvPr/>
        </p:nvSpPr>
        <p:spPr>
          <a:xfrm>
            <a:off x="78516" y="1275606"/>
            <a:ext cx="6607759" cy="292388"/>
          </a:xfrm>
          <a:prstGeom prst="rect">
            <a:avLst/>
          </a:prstGeom>
        </p:spPr>
        <p:txBody>
          <a:bodyPr wrap="square">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algn="just"/>
            <a:r>
              <a:rPr lang="en-GB" altLang="zh-CN" sz="1300" dirty="0">
                <a:latin typeface="Times New Roman" panose="02020603050405020304" pitchFamily="18" charset="0"/>
                <a:ea typeface="等线" panose="02010600030101010101" pitchFamily="2" charset="-122"/>
              </a:rPr>
              <a:t>FNN is used for SR prediction due to its high reliability and lower computational complexity. </a:t>
            </a:r>
          </a:p>
        </p:txBody>
      </p:sp>
      <p:sp>
        <p:nvSpPr>
          <p:cNvPr id="5" name="文本框 9">
            <a:extLst>
              <a:ext uri="{FF2B5EF4-FFF2-40B4-BE49-F238E27FC236}">
                <a16:creationId xmlns:a16="http://schemas.microsoft.com/office/drawing/2014/main" id="{51ADDCA7-D900-422E-BD73-932B37A6B528}"/>
              </a:ext>
            </a:extLst>
          </p:cNvPr>
          <p:cNvSpPr txBox="1"/>
          <p:nvPr/>
        </p:nvSpPr>
        <p:spPr>
          <a:xfrm>
            <a:off x="122352" y="915566"/>
            <a:ext cx="4015281" cy="307777"/>
          </a:xfrm>
          <a:prstGeom prst="rect">
            <a:avLst/>
          </a:prstGeom>
          <a:noFill/>
        </p:spPr>
        <p:txBody>
          <a:bodyPr wrap="square" rtlCol="0">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marL="285750" indent="-285750">
              <a:buFont typeface="Wingdings" panose="05000000000000000000" pitchFamily="2" charset="2"/>
              <a:buChar char="Ø"/>
            </a:pPr>
            <a:r>
              <a:rPr lang="en-US" altLang="zh-CN" sz="1400" dirty="0"/>
              <a:t> </a:t>
            </a:r>
            <a:r>
              <a:rPr lang="en-US" altLang="zh-CN" sz="1400" b="1" dirty="0">
                <a:latin typeface="Times New Roman" panose="02020603050405020304" pitchFamily="18" charset="0"/>
                <a:cs typeface="Times New Roman" panose="02020603050405020304" pitchFamily="18" charset="0"/>
              </a:rPr>
              <a:t>Feedforward neural network (FNN)</a:t>
            </a:r>
            <a:endParaRPr lang="zh-CN" altLang="en-US" sz="14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86B13A07-F489-447F-A1A1-98413A63B97A}"/>
                  </a:ext>
                </a:extLst>
              </p:cNvPr>
              <p:cNvSpPr/>
              <p:nvPr/>
            </p:nvSpPr>
            <p:spPr>
              <a:xfrm>
                <a:off x="260648" y="1625389"/>
                <a:ext cx="6138091" cy="308546"/>
              </a:xfrm>
              <a:prstGeom prst="rect">
                <a:avLst/>
              </a:prstGeom>
            </p:spPr>
            <p:txBody>
              <a:bodyPr wrap="none">
                <a:spAutoFit/>
              </a:bodyPr>
              <a:lstStyle/>
              <a:p>
                <a14:m>
                  <m:oMath xmlns:m="http://schemas.openxmlformats.org/officeDocument/2006/math">
                    <m:r>
                      <a:rPr lang="en-GB" sz="1400" b="0" i="1" smtClean="0">
                        <a:latin typeface="Cambria Math" panose="02040503050406030204" pitchFamily="18" charset="0"/>
                        <a:cs typeface="Times New Roman" panose="02020603050405020304" pitchFamily="18" charset="0"/>
                      </a:rPr>
                      <m:t>𝑦</m:t>
                    </m:r>
                    <m:d>
                      <m:dPr>
                        <m:ctrlPr>
                          <a:rPr lang="en-GB" sz="1400" i="1" smtClean="0">
                            <a:latin typeface="Cambria Math" panose="02040503050406030204" pitchFamily="18" charset="0"/>
                            <a:cs typeface="Times New Roman" panose="02020603050405020304" pitchFamily="18" charset="0"/>
                          </a:rPr>
                        </m:ctrlPr>
                      </m:dPr>
                      <m:e>
                        <m:r>
                          <a:rPr lang="en-GB" sz="1400" i="1">
                            <a:effectLst/>
                            <a:latin typeface="Cambria Math" panose="02040503050406030204" pitchFamily="18" charset="0"/>
                            <a:ea typeface="宋体" panose="02010600030101010101" pitchFamily="2" charset="-122"/>
                            <a:cs typeface="Times New Roman" panose="02020603050405020304" pitchFamily="18" charset="0"/>
                          </a:rPr>
                          <m:t>𝑥</m:t>
                        </m:r>
                      </m:e>
                    </m:d>
                    <m:r>
                      <a:rPr lang="en-GB" sz="1400" i="1">
                        <a:effectLst/>
                        <a:latin typeface="Cambria Math" panose="02040503050406030204" pitchFamily="18" charset="0"/>
                        <a:ea typeface="宋体" panose="02010600030101010101" pitchFamily="2" charset="-122"/>
                        <a:cs typeface="Times New Roman" panose="02020603050405020304" pitchFamily="18" charset="0"/>
                      </a:rPr>
                      <m:t>=</m:t>
                    </m:r>
                    <m:r>
                      <a:rPr lang="en-GB" sz="1400" i="1">
                        <a:effectLst/>
                        <a:latin typeface="Cambria Math" panose="02040503050406030204" pitchFamily="18" charset="0"/>
                        <a:ea typeface="宋体" panose="02010600030101010101" pitchFamily="2" charset="-122"/>
                        <a:cs typeface="Times New Roman" panose="02020603050405020304" pitchFamily="18" charset="0"/>
                      </a:rPr>
                      <m:t>𝐿</m:t>
                    </m:r>
                    <m:d>
                      <m:dPr>
                        <m:ctrlPr>
                          <a:rPr lang="en-GB" sz="1400" i="1">
                            <a:effectLst/>
                            <a:latin typeface="Cambria Math" panose="02040503050406030204" pitchFamily="18" charset="0"/>
                            <a:ea typeface="宋体" panose="02010600030101010101" pitchFamily="2" charset="-122"/>
                            <a:cs typeface="Times New Roman" panose="02020603050405020304" pitchFamily="18" charset="0"/>
                          </a:rPr>
                        </m:ctrlPr>
                      </m:dPr>
                      <m:e>
                        <m:nary>
                          <m:naryPr>
                            <m:chr m:val="∑"/>
                            <m:limLoc m:val="subSup"/>
                            <m:ctrlPr>
                              <a:rPr lang="en-GB" sz="1400" i="1">
                                <a:effectLst/>
                                <a:latin typeface="Cambria Math" panose="02040503050406030204" pitchFamily="18" charset="0"/>
                                <a:cs typeface="Times New Roman" panose="02020603050405020304" pitchFamily="18" charset="0"/>
                              </a:rPr>
                            </m:ctrlPr>
                          </m:naryPr>
                          <m:sub>
                            <m:r>
                              <a:rPr lang="en-GB" sz="1400" i="1">
                                <a:effectLst/>
                                <a:latin typeface="Cambria Math" panose="02040503050406030204" pitchFamily="18" charset="0"/>
                                <a:ea typeface="宋体" panose="02010600030101010101" pitchFamily="2" charset="-122"/>
                                <a:cs typeface="Times New Roman" panose="02020603050405020304" pitchFamily="18" charset="0"/>
                              </a:rPr>
                              <m:t>𝑖</m:t>
                            </m:r>
                            <m:r>
                              <a:rPr lang="en-GB" sz="1400" i="1">
                                <a:effectLst/>
                                <a:latin typeface="Cambria Math" panose="02040503050406030204" pitchFamily="18" charset="0"/>
                                <a:ea typeface="宋体" panose="02010600030101010101" pitchFamily="2" charset="-122"/>
                                <a:cs typeface="Times New Roman" panose="02020603050405020304" pitchFamily="18" charset="0"/>
                              </a:rPr>
                              <m:t>=1</m:t>
                            </m:r>
                          </m:sub>
                          <m:sup>
                            <m:r>
                              <a:rPr lang="en-GB" sz="1400" i="1">
                                <a:effectLst/>
                                <a:latin typeface="Cambria Math" panose="02040503050406030204" pitchFamily="18" charset="0"/>
                                <a:ea typeface="宋体" panose="02010600030101010101" pitchFamily="2" charset="-122"/>
                                <a:cs typeface="Times New Roman" panose="02020603050405020304" pitchFamily="18" charset="0"/>
                              </a:rPr>
                              <m:t>𝑛</m:t>
                            </m:r>
                          </m:sup>
                          <m:e>
                            <m:sSub>
                              <m:sSubPr>
                                <m:ctrlPr>
                                  <a:rPr lang="en-GB" sz="1400" i="1">
                                    <a:effectLst/>
                                    <a:latin typeface="Cambria Math" panose="02040503050406030204" pitchFamily="18" charset="0"/>
                                    <a:cs typeface="Times New Roman" panose="02020603050405020304" pitchFamily="18" charset="0"/>
                                  </a:rPr>
                                </m:ctrlPr>
                              </m:sSubPr>
                              <m:e>
                                <m:r>
                                  <a:rPr lang="en-GB" sz="1400" i="1">
                                    <a:effectLst/>
                                    <a:latin typeface="Cambria Math" panose="02040503050406030204" pitchFamily="18" charset="0"/>
                                    <a:ea typeface="宋体" panose="02010600030101010101" pitchFamily="2" charset="-122"/>
                                    <a:cs typeface="Times New Roman" panose="02020603050405020304" pitchFamily="18" charset="0"/>
                                  </a:rPr>
                                  <m:t>𝑤</m:t>
                                </m:r>
                              </m:e>
                              <m:sub>
                                <m:r>
                                  <a:rPr lang="en-GB" sz="1400" i="1">
                                    <a:effectLst/>
                                    <a:latin typeface="Cambria Math" panose="02040503050406030204" pitchFamily="18" charset="0"/>
                                    <a:ea typeface="宋体" panose="02010600030101010101" pitchFamily="2" charset="-122"/>
                                    <a:cs typeface="Times New Roman" panose="02020603050405020304" pitchFamily="18" charset="0"/>
                                  </a:rPr>
                                  <m:t>𝑖</m:t>
                                </m:r>
                              </m:sub>
                            </m:sSub>
                            <m:d>
                              <m:dPr>
                                <m:ctrlPr>
                                  <a:rPr lang="en-GB" sz="1400" i="1">
                                    <a:effectLst/>
                                    <a:latin typeface="Cambria Math" panose="02040503050406030204" pitchFamily="18" charset="0"/>
                                    <a:cs typeface="Times New Roman" panose="02020603050405020304" pitchFamily="18" charset="0"/>
                                  </a:rPr>
                                </m:ctrlPr>
                              </m:dPr>
                              <m:e>
                                <m:r>
                                  <a:rPr lang="en-GB" sz="1400" i="1">
                                    <a:effectLst/>
                                    <a:latin typeface="Cambria Math" panose="02040503050406030204" pitchFamily="18" charset="0"/>
                                    <a:ea typeface="宋体" panose="02010600030101010101" pitchFamily="2" charset="-122"/>
                                    <a:cs typeface="Times New Roman" panose="02020603050405020304" pitchFamily="18" charset="0"/>
                                  </a:rPr>
                                  <m:t>𝑡</m:t>
                                </m:r>
                              </m:e>
                            </m:d>
                            <m:r>
                              <a:rPr lang="en-GB" sz="1400" i="1">
                                <a:effectLst/>
                                <a:latin typeface="Cambria Math" panose="02040503050406030204" pitchFamily="18" charset="0"/>
                                <a:ea typeface="宋体" panose="02010600030101010101" pitchFamily="2" charset="-122"/>
                                <a:cs typeface="Times New Roman" panose="02020603050405020304" pitchFamily="18" charset="0"/>
                              </a:rPr>
                              <m:t>∙</m:t>
                            </m:r>
                          </m:e>
                        </m:nary>
                        <m:sSub>
                          <m:sSubPr>
                            <m:ctrlPr>
                              <a:rPr lang="en-GB" sz="1400" i="1">
                                <a:effectLst/>
                                <a:latin typeface="Cambria Math" panose="02040503050406030204" pitchFamily="18" charset="0"/>
                                <a:cs typeface="Times New Roman" panose="02020603050405020304" pitchFamily="18" charset="0"/>
                              </a:rPr>
                            </m:ctrlPr>
                          </m:sSubPr>
                          <m:e>
                            <m:r>
                              <a:rPr lang="en-GB" sz="1400" i="1">
                                <a:effectLst/>
                                <a:latin typeface="Cambria Math" panose="02040503050406030204" pitchFamily="18" charset="0"/>
                                <a:ea typeface="宋体" panose="02010600030101010101" pitchFamily="2" charset="-122"/>
                                <a:cs typeface="Times New Roman" panose="02020603050405020304" pitchFamily="18" charset="0"/>
                              </a:rPr>
                              <m:t>𝑥</m:t>
                            </m:r>
                          </m:e>
                          <m:sub>
                            <m:r>
                              <a:rPr lang="en-GB" sz="1400" i="1">
                                <a:effectLst/>
                                <a:latin typeface="Cambria Math" panose="02040503050406030204" pitchFamily="18" charset="0"/>
                                <a:ea typeface="宋体" panose="02010600030101010101" pitchFamily="2" charset="-122"/>
                                <a:cs typeface="Times New Roman" panose="02020603050405020304" pitchFamily="18" charset="0"/>
                              </a:rPr>
                              <m:t>𝑖</m:t>
                            </m:r>
                          </m:sub>
                        </m:sSub>
                        <m:d>
                          <m:dPr>
                            <m:ctrlPr>
                              <a:rPr lang="en-GB" sz="1400" i="1">
                                <a:effectLst/>
                                <a:latin typeface="Cambria Math" panose="02040503050406030204" pitchFamily="18" charset="0"/>
                                <a:cs typeface="Times New Roman" panose="02020603050405020304" pitchFamily="18" charset="0"/>
                              </a:rPr>
                            </m:ctrlPr>
                          </m:dPr>
                          <m:e>
                            <m:r>
                              <a:rPr lang="en-GB" sz="1400" i="1">
                                <a:effectLst/>
                                <a:latin typeface="Cambria Math" panose="02040503050406030204" pitchFamily="18" charset="0"/>
                                <a:ea typeface="宋体" panose="02010600030101010101" pitchFamily="2" charset="-122"/>
                                <a:cs typeface="Times New Roman" panose="02020603050405020304" pitchFamily="18" charset="0"/>
                              </a:rPr>
                              <m:t>𝑡</m:t>
                            </m:r>
                          </m:e>
                        </m:d>
                        <m:r>
                          <a:rPr lang="en-GB" sz="1400" i="1">
                            <a:effectLst/>
                            <a:latin typeface="Cambria Math" panose="02040503050406030204" pitchFamily="18" charset="0"/>
                            <a:ea typeface="宋体" panose="02010600030101010101" pitchFamily="2" charset="-122"/>
                            <a:cs typeface="Times New Roman" panose="02020603050405020304" pitchFamily="18" charset="0"/>
                          </a:rPr>
                          <m:t>+</m:t>
                        </m:r>
                        <m:r>
                          <a:rPr lang="en-GB" sz="1400" i="1">
                            <a:effectLst/>
                            <a:latin typeface="Cambria Math" panose="02040503050406030204" pitchFamily="18" charset="0"/>
                            <a:ea typeface="宋体" panose="02010600030101010101" pitchFamily="2" charset="-122"/>
                            <a:cs typeface="Times New Roman" panose="02020603050405020304" pitchFamily="18" charset="0"/>
                          </a:rPr>
                          <m:t>𝑏</m:t>
                        </m:r>
                      </m:e>
                    </m:d>
                    <m:r>
                      <a:rPr lang="en-GB" sz="1400" b="0" i="1" smtClean="0">
                        <a:effectLst/>
                        <a:latin typeface="Cambria Math" panose="02040503050406030204" pitchFamily="18" charset="0"/>
                        <a:ea typeface="宋体" panose="02010600030101010101" pitchFamily="2" charset="-122"/>
                        <a:cs typeface="Times New Roman" panose="02020603050405020304" pitchFamily="18" charset="0"/>
                      </a:rPr>
                      <m:t>                                                                                 (1)</m:t>
                    </m:r>
                  </m:oMath>
                </a14:m>
                <a:r>
                  <a:rPr lang="en-GB" sz="1400" dirty="0">
                    <a:effectLst/>
                    <a:latin typeface="Times New Roman" panose="02020603050405020304" pitchFamily="18" charset="0"/>
                    <a:ea typeface="宋体" panose="02010600030101010101" pitchFamily="2" charset="-122"/>
                  </a:rPr>
                  <a:t> </a:t>
                </a:r>
                <a:endParaRPr lang="en-GB" dirty="0"/>
              </a:p>
            </p:txBody>
          </p:sp>
        </mc:Choice>
        <mc:Fallback xmlns="">
          <p:sp>
            <p:nvSpPr>
              <p:cNvPr id="6" name="Rectangle 5">
                <a:extLst>
                  <a:ext uri="{FF2B5EF4-FFF2-40B4-BE49-F238E27FC236}">
                    <a16:creationId xmlns:a16="http://schemas.microsoft.com/office/drawing/2014/main" id="{86B13A07-F489-447F-A1A1-98413A63B97A}"/>
                  </a:ext>
                </a:extLst>
              </p:cNvPr>
              <p:cNvSpPr>
                <a:spLocks noRot="1" noChangeAspect="1" noMove="1" noResize="1" noEditPoints="1" noAdjustHandles="1" noChangeArrowheads="1" noChangeShapeType="1" noTextEdit="1"/>
              </p:cNvSpPr>
              <p:nvPr/>
            </p:nvSpPr>
            <p:spPr>
              <a:xfrm>
                <a:off x="260648" y="1625389"/>
                <a:ext cx="6138091" cy="308546"/>
              </a:xfrm>
              <a:prstGeom prst="rect">
                <a:avLst/>
              </a:prstGeom>
              <a:blipFill>
                <a:blip r:embed="rId3"/>
                <a:stretch>
                  <a:fillRect t="-102000" b="-164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CBF93E27-283C-4B73-B65D-C31D25C41417}"/>
                  </a:ext>
                </a:extLst>
              </p:cNvPr>
              <p:cNvSpPr txBox="1"/>
              <p:nvPr/>
            </p:nvSpPr>
            <p:spPr>
              <a:xfrm>
                <a:off x="78516" y="1926009"/>
                <a:ext cx="6607758" cy="461665"/>
              </a:xfrm>
              <a:prstGeom prst="rect">
                <a:avLst/>
              </a:prstGeom>
              <a:noFill/>
            </p:spPr>
            <p:txBody>
              <a:bodyPr wrap="square" rtlCol="0">
                <a:spAutoFit/>
              </a:bodyPr>
              <a:lstStyle/>
              <a:p>
                <a14:m>
                  <m:oMath xmlns:m="http://schemas.openxmlformats.org/officeDocument/2006/math">
                    <m:r>
                      <a:rPr lang="en-GB" sz="1200" i="1" smtClean="0">
                        <a:latin typeface="Cambria Math" panose="02040503050406030204" pitchFamily="18" charset="0"/>
                      </a:rPr>
                      <m:t>𝑦</m:t>
                    </m:r>
                    <m:d>
                      <m:dPr>
                        <m:ctrlPr>
                          <a:rPr lang="en-GB" sz="1200" i="1">
                            <a:latin typeface="Cambria Math" panose="02040503050406030204" pitchFamily="18" charset="0"/>
                          </a:rPr>
                        </m:ctrlPr>
                      </m:dPr>
                      <m:e>
                        <m:r>
                          <a:rPr lang="en-GB" sz="1200" i="1">
                            <a:latin typeface="Cambria Math" panose="02040503050406030204" pitchFamily="18" charset="0"/>
                          </a:rPr>
                          <m:t>𝑥</m:t>
                        </m:r>
                      </m:e>
                    </m:d>
                  </m:oMath>
                </a14:m>
                <a:r>
                  <a:rPr lang="en-GB" sz="1200" dirty="0">
                    <a:latin typeface="Times New Roman" panose="02020603050405020304" pitchFamily="18" charset="0"/>
                    <a:cs typeface="Times New Roman" panose="02020603050405020304" pitchFamily="18" charset="0"/>
                  </a:rPr>
                  <a:t>: the output of SR, </a:t>
                </a:r>
                <a14:m>
                  <m:oMath xmlns:m="http://schemas.openxmlformats.org/officeDocument/2006/math">
                    <m:r>
                      <a:rPr lang="en-GB" sz="1200" i="1">
                        <a:latin typeface="Cambria Math" panose="02040503050406030204" pitchFamily="18" charset="0"/>
                      </a:rPr>
                      <m:t>𝐿</m:t>
                    </m:r>
                  </m:oMath>
                </a14:m>
                <a:r>
                  <a:rPr lang="en-GB" sz="1200" dirty="0">
                    <a:latin typeface="Times New Roman" panose="02020603050405020304" pitchFamily="18" charset="0"/>
                    <a:cs typeface="Times New Roman" panose="02020603050405020304" pitchFamily="18" charset="0"/>
                  </a:rPr>
                  <a:t>: the hidden transfer function, </a:t>
                </a:r>
                <a14:m>
                  <m:oMath xmlns:m="http://schemas.openxmlformats.org/officeDocument/2006/math">
                    <m:r>
                      <a:rPr lang="en-GB" sz="1200" i="1">
                        <a:latin typeface="Cambria Math" panose="02040503050406030204" pitchFamily="18" charset="0"/>
                      </a:rPr>
                      <m:t>𝑛</m:t>
                    </m:r>
                  </m:oMath>
                </a14:m>
                <a:r>
                  <a:rPr lang="en-GB" sz="1200" dirty="0">
                    <a:latin typeface="Times New Roman" panose="02020603050405020304" pitchFamily="18" charset="0"/>
                    <a:cs typeface="Times New Roman" panose="02020603050405020304" pitchFamily="18" charset="0"/>
                  </a:rPr>
                  <a:t>: the number of the hidden neuron,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𝑤</m:t>
                        </m:r>
                      </m:e>
                      <m:sub>
                        <m:r>
                          <a:rPr lang="en-GB" sz="1200" i="1">
                            <a:latin typeface="Cambria Math" panose="02040503050406030204" pitchFamily="18" charset="0"/>
                          </a:rPr>
                          <m:t>𝑖</m:t>
                        </m:r>
                      </m:sub>
                    </m:sSub>
                    <m:d>
                      <m:dPr>
                        <m:ctrlPr>
                          <a:rPr lang="en-GB" sz="1200" i="1">
                            <a:latin typeface="Cambria Math" panose="02040503050406030204" pitchFamily="18" charset="0"/>
                          </a:rPr>
                        </m:ctrlPr>
                      </m:dPr>
                      <m:e>
                        <m:r>
                          <a:rPr lang="en-GB" sz="1200" i="1">
                            <a:latin typeface="Cambria Math" panose="02040503050406030204" pitchFamily="18" charset="0"/>
                          </a:rPr>
                          <m:t>𝑡</m:t>
                        </m:r>
                      </m:e>
                    </m:d>
                  </m:oMath>
                </a14:m>
                <a:r>
                  <a:rPr lang="en-GB" sz="1200" dirty="0">
                    <a:latin typeface="Times New Roman" panose="02020603050405020304" pitchFamily="18" charset="0"/>
                    <a:cs typeface="Times New Roman" panose="02020603050405020304" pitchFamily="18" charset="0"/>
                  </a:rPr>
                  <a:t>: weights </a:t>
                </a:r>
                <a14:m>
                  <m:oMath xmlns:m="http://schemas.openxmlformats.org/officeDocument/2006/math">
                    <m:sSub>
                      <m:sSubPr>
                        <m:ctrlPr>
                          <a:rPr lang="en-GB" sz="1200" i="1">
                            <a:latin typeface="Cambria Math" panose="02040503050406030204" pitchFamily="18" charset="0"/>
                          </a:rPr>
                        </m:ctrlPr>
                      </m:sSubPr>
                      <m:e>
                        <m:r>
                          <a:rPr lang="en-GB" sz="1200" i="1">
                            <a:latin typeface="Cambria Math" panose="02040503050406030204" pitchFamily="18" charset="0"/>
                          </a:rPr>
                          <m:t>𝑥</m:t>
                        </m:r>
                      </m:e>
                      <m:sub>
                        <m:r>
                          <a:rPr lang="en-GB" sz="1200" i="1">
                            <a:latin typeface="Cambria Math" panose="02040503050406030204" pitchFamily="18" charset="0"/>
                          </a:rPr>
                          <m:t>𝑖</m:t>
                        </m:r>
                      </m:sub>
                    </m:sSub>
                    <m:d>
                      <m:dPr>
                        <m:ctrlPr>
                          <a:rPr lang="en-GB" sz="1200" i="1">
                            <a:latin typeface="Cambria Math" panose="02040503050406030204" pitchFamily="18" charset="0"/>
                          </a:rPr>
                        </m:ctrlPr>
                      </m:dPr>
                      <m:e>
                        <m:r>
                          <a:rPr lang="en-GB" sz="1200" i="1">
                            <a:latin typeface="Cambria Math" panose="02040503050406030204" pitchFamily="18" charset="0"/>
                          </a:rPr>
                          <m:t>𝑡</m:t>
                        </m:r>
                      </m:e>
                    </m:d>
                  </m:oMath>
                </a14:m>
                <a:r>
                  <a:rPr lang="en-GB" sz="1200" dirty="0">
                    <a:latin typeface="Times New Roman" panose="02020603050405020304" pitchFamily="18" charset="0"/>
                    <a:cs typeface="Times New Roman" panose="02020603050405020304" pitchFamily="18" charset="0"/>
                  </a:rPr>
                  <a:t>: input variable, </a:t>
                </a:r>
                <a14:m>
                  <m:oMath xmlns:m="http://schemas.openxmlformats.org/officeDocument/2006/math">
                    <m:r>
                      <a:rPr lang="en-GB" sz="1200" i="1">
                        <a:latin typeface="Cambria Math" panose="02040503050406030204" pitchFamily="18" charset="0"/>
                      </a:rPr>
                      <m:t>𝑏</m:t>
                    </m:r>
                  </m:oMath>
                </a14:m>
                <a:r>
                  <a:rPr lang="en-GB" sz="1200" dirty="0">
                    <a:latin typeface="Times New Roman" panose="02020603050405020304" pitchFamily="18" charset="0"/>
                    <a:cs typeface="Times New Roman" panose="02020603050405020304" pitchFamily="18" charset="0"/>
                  </a:rPr>
                  <a:t>: neuronal bias</a:t>
                </a:r>
              </a:p>
            </p:txBody>
          </p:sp>
        </mc:Choice>
        <mc:Fallback xmlns="">
          <p:sp>
            <p:nvSpPr>
              <p:cNvPr id="7" name="TextBox 6">
                <a:extLst>
                  <a:ext uri="{FF2B5EF4-FFF2-40B4-BE49-F238E27FC236}">
                    <a16:creationId xmlns:a16="http://schemas.microsoft.com/office/drawing/2014/main" id="{CBF93E27-283C-4B73-B65D-C31D25C41417}"/>
                  </a:ext>
                </a:extLst>
              </p:cNvPr>
              <p:cNvSpPr txBox="1">
                <a:spLocks noRot="1" noChangeAspect="1" noMove="1" noResize="1" noEditPoints="1" noAdjustHandles="1" noChangeArrowheads="1" noChangeShapeType="1" noTextEdit="1"/>
              </p:cNvSpPr>
              <p:nvPr/>
            </p:nvSpPr>
            <p:spPr>
              <a:xfrm>
                <a:off x="78516" y="1926009"/>
                <a:ext cx="6607758" cy="461665"/>
              </a:xfrm>
              <a:prstGeom prst="rect">
                <a:avLst/>
              </a:prstGeom>
              <a:blipFill>
                <a:blip r:embed="rId4"/>
                <a:stretch>
                  <a:fillRect l="-92" t="-1316" b="-9211"/>
                </a:stretch>
              </a:blipFill>
            </p:spPr>
            <p:txBody>
              <a:bodyPr/>
              <a:lstStyle/>
              <a:p>
                <a:r>
                  <a:rPr lang="en-GB">
                    <a:noFill/>
                  </a:rPr>
                  <a:t> </a:t>
                </a:r>
              </a:p>
            </p:txBody>
          </p:sp>
        </mc:Fallback>
      </mc:AlternateContent>
      <p:sp>
        <p:nvSpPr>
          <p:cNvPr id="8" name="Rectangle 4">
            <a:extLst>
              <a:ext uri="{FF2B5EF4-FFF2-40B4-BE49-F238E27FC236}">
                <a16:creationId xmlns:a16="http://schemas.microsoft.com/office/drawing/2014/main" id="{EF417D2C-B7D4-45EA-B4AF-74C27BDB3A6A}"/>
              </a:ext>
            </a:extLst>
          </p:cNvPr>
          <p:cNvSpPr>
            <a:spLocks noChangeArrowheads="1"/>
          </p:cNvSpPr>
          <p:nvPr/>
        </p:nvSpPr>
        <p:spPr bwMode="auto">
          <a:xfrm flipV="1">
            <a:off x="2068509" y="1438953"/>
            <a:ext cx="5167948" cy="47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9" name="Object 8">
            <a:extLst>
              <a:ext uri="{FF2B5EF4-FFF2-40B4-BE49-F238E27FC236}">
                <a16:creationId xmlns:a16="http://schemas.microsoft.com/office/drawing/2014/main" id="{ECB33874-597A-438C-ADA2-711CC3C74EB4}"/>
              </a:ext>
            </a:extLst>
          </p:cNvPr>
          <p:cNvGraphicFramePr>
            <a:graphicFrameLocks noChangeAspect="1"/>
          </p:cNvGraphicFramePr>
          <p:nvPr>
            <p:extLst>
              <p:ext uri="{D42A27DB-BD31-4B8C-83A1-F6EECF244321}">
                <p14:modId xmlns:p14="http://schemas.microsoft.com/office/powerpoint/2010/main" val="2053506073"/>
              </p:ext>
            </p:extLst>
          </p:nvPr>
        </p:nvGraphicFramePr>
        <p:xfrm>
          <a:off x="233713" y="2326116"/>
          <a:ext cx="3373521" cy="2619862"/>
        </p:xfrm>
        <a:graphic>
          <a:graphicData uri="http://schemas.openxmlformats.org/presentationml/2006/ole">
            <mc:AlternateContent xmlns:mc="http://schemas.openxmlformats.org/markup-compatibility/2006">
              <mc:Choice xmlns:v="urn:schemas-microsoft-com:vml" Requires="v">
                <p:oleObj name="Visio" r:id="rId5" imgW="4810076" imgH="3714826" progId="Visio.Drawing.15">
                  <p:embed/>
                </p:oleObj>
              </mc:Choice>
              <mc:Fallback>
                <p:oleObj name="Visio" r:id="rId5" imgW="4810076" imgH="3714826" progId="Visio.Drawing.15">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713" y="2326116"/>
                        <a:ext cx="3373521" cy="2619862"/>
                      </a:xfrm>
                      <a:prstGeom prst="rect">
                        <a:avLst/>
                      </a:prstGeom>
                      <a:noFill/>
                    </p:spPr>
                  </p:pic>
                </p:oleObj>
              </mc:Fallback>
            </mc:AlternateContent>
          </a:graphicData>
        </a:graphic>
      </p:graphicFrame>
      <p:grpSp>
        <p:nvGrpSpPr>
          <p:cNvPr id="25" name="Group 24">
            <a:extLst>
              <a:ext uri="{FF2B5EF4-FFF2-40B4-BE49-F238E27FC236}">
                <a16:creationId xmlns:a16="http://schemas.microsoft.com/office/drawing/2014/main" id="{FF79FA51-6099-4269-AE35-383E7C235E03}"/>
              </a:ext>
            </a:extLst>
          </p:cNvPr>
          <p:cNvGrpSpPr/>
          <p:nvPr/>
        </p:nvGrpSpPr>
        <p:grpSpPr>
          <a:xfrm>
            <a:off x="3869476" y="2591030"/>
            <a:ext cx="2554555" cy="2151591"/>
            <a:chOff x="3762431" y="2312868"/>
            <a:chExt cx="2554555" cy="2151591"/>
          </a:xfrm>
        </p:grpSpPr>
        <p:sp>
          <p:nvSpPr>
            <p:cNvPr id="10" name="Rectangle 9">
              <a:extLst>
                <a:ext uri="{FF2B5EF4-FFF2-40B4-BE49-F238E27FC236}">
                  <a16:creationId xmlns:a16="http://schemas.microsoft.com/office/drawing/2014/main" id="{F6EE9601-3FBE-4A49-86A5-38E36C254445}"/>
                </a:ext>
              </a:extLst>
            </p:cNvPr>
            <p:cNvSpPr/>
            <p:nvPr/>
          </p:nvSpPr>
          <p:spPr>
            <a:xfrm>
              <a:off x="4588794" y="2312868"/>
              <a:ext cx="1728192" cy="300620"/>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000" dirty="0">
                  <a:solidFill>
                    <a:schemeClr val="tx1"/>
                  </a:solidFill>
                  <a:latin typeface="Times New Roman" panose="02020603050405020304" pitchFamily="18" charset="0"/>
                  <a:cs typeface="Times New Roman" panose="02020603050405020304" pitchFamily="18" charset="0"/>
                </a:rPr>
                <a:t>Feature sensitivity analysis based on FNN</a:t>
              </a:r>
            </a:p>
          </p:txBody>
        </p:sp>
        <p:sp>
          <p:nvSpPr>
            <p:cNvPr id="12" name="Rectangle 11">
              <a:extLst>
                <a:ext uri="{FF2B5EF4-FFF2-40B4-BE49-F238E27FC236}">
                  <a16:creationId xmlns:a16="http://schemas.microsoft.com/office/drawing/2014/main" id="{FD355D8B-868D-4F0A-8C9C-2399EE98CBB7}"/>
                </a:ext>
              </a:extLst>
            </p:cNvPr>
            <p:cNvSpPr/>
            <p:nvPr/>
          </p:nvSpPr>
          <p:spPr>
            <a:xfrm>
              <a:off x="4889078" y="2970709"/>
              <a:ext cx="1127623" cy="300620"/>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10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Suitable input combinations</a:t>
              </a:r>
            </a:p>
          </p:txBody>
        </p:sp>
        <p:sp>
          <p:nvSpPr>
            <p:cNvPr id="13" name="Rectangle 12">
              <a:extLst>
                <a:ext uri="{FF2B5EF4-FFF2-40B4-BE49-F238E27FC236}">
                  <a16:creationId xmlns:a16="http://schemas.microsoft.com/office/drawing/2014/main" id="{620CE2F5-C63C-42DA-87E8-34CCB0C6AE7C}"/>
                </a:ext>
              </a:extLst>
            </p:cNvPr>
            <p:cNvSpPr/>
            <p:nvPr/>
          </p:nvSpPr>
          <p:spPr>
            <a:xfrm>
              <a:off x="3762431" y="2970709"/>
              <a:ext cx="758188" cy="300620"/>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000" dirty="0">
                  <a:solidFill>
                    <a:schemeClr val="tx1"/>
                  </a:solidFill>
                  <a:latin typeface="Times New Roman" panose="02020603050405020304" pitchFamily="18" charset="0"/>
                  <a:cs typeface="Times New Roman" panose="02020603050405020304" pitchFamily="18" charset="0"/>
                </a:rPr>
                <a:t>Seasonal feature</a:t>
              </a:r>
            </a:p>
          </p:txBody>
        </p:sp>
        <p:sp>
          <p:nvSpPr>
            <p:cNvPr id="14" name="Rectangle 13">
              <a:extLst>
                <a:ext uri="{FF2B5EF4-FFF2-40B4-BE49-F238E27FC236}">
                  <a16:creationId xmlns:a16="http://schemas.microsoft.com/office/drawing/2014/main" id="{1910249D-D43E-4BD9-A382-216BBE88AC15}"/>
                </a:ext>
              </a:extLst>
            </p:cNvPr>
            <p:cNvSpPr/>
            <p:nvPr/>
          </p:nvSpPr>
          <p:spPr>
            <a:xfrm>
              <a:off x="4887578" y="3567274"/>
              <a:ext cx="1127623" cy="300620"/>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000" dirty="0">
                  <a:solidFill>
                    <a:schemeClr val="tx1"/>
                  </a:solidFill>
                  <a:latin typeface="Times New Roman" panose="02020603050405020304" pitchFamily="18" charset="0"/>
                  <a:cs typeface="Times New Roman" panose="02020603050405020304" pitchFamily="18" charset="0"/>
                </a:rPr>
                <a:t>FNN model training</a:t>
              </a:r>
            </a:p>
          </p:txBody>
        </p:sp>
        <p:sp>
          <p:nvSpPr>
            <p:cNvPr id="15" name="Rectangle 14">
              <a:extLst>
                <a:ext uri="{FF2B5EF4-FFF2-40B4-BE49-F238E27FC236}">
                  <a16:creationId xmlns:a16="http://schemas.microsoft.com/office/drawing/2014/main" id="{94E7B7FE-4859-4E0F-995E-0B9646827BCA}"/>
                </a:ext>
              </a:extLst>
            </p:cNvPr>
            <p:cNvSpPr/>
            <p:nvPr/>
          </p:nvSpPr>
          <p:spPr>
            <a:xfrm>
              <a:off x="4887577" y="4163839"/>
              <a:ext cx="1127623" cy="300620"/>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1000" dirty="0">
                  <a:solidFill>
                    <a:schemeClr val="tx1"/>
                  </a:solidFill>
                  <a:latin typeface="Times New Roman" panose="02020603050405020304" pitchFamily="18" charset="0"/>
                  <a:cs typeface="Times New Roman" panose="02020603050405020304" pitchFamily="18" charset="0"/>
                </a:rPr>
                <a:t>Test</a:t>
              </a:r>
            </a:p>
          </p:txBody>
        </p:sp>
        <p:cxnSp>
          <p:nvCxnSpPr>
            <p:cNvPr id="16" name="Straight Arrow Connector 15">
              <a:extLst>
                <a:ext uri="{FF2B5EF4-FFF2-40B4-BE49-F238E27FC236}">
                  <a16:creationId xmlns:a16="http://schemas.microsoft.com/office/drawing/2014/main" id="{1E3A2613-9EE0-451C-8B3A-FBCA2DDEABD2}"/>
                </a:ext>
              </a:extLst>
            </p:cNvPr>
            <p:cNvCxnSpPr>
              <a:stCxn id="10" idx="2"/>
              <a:endCxn id="12" idx="0"/>
            </p:cNvCxnSpPr>
            <p:nvPr/>
          </p:nvCxnSpPr>
          <p:spPr>
            <a:xfrm>
              <a:off x="5452890" y="2613488"/>
              <a:ext cx="0" cy="3572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F0263E87-992A-4EEE-86BB-C685A79C29E2}"/>
                </a:ext>
              </a:extLst>
            </p:cNvPr>
            <p:cNvCxnSpPr>
              <a:stCxn id="12" idx="2"/>
              <a:endCxn id="14" idx="0"/>
            </p:cNvCxnSpPr>
            <p:nvPr/>
          </p:nvCxnSpPr>
          <p:spPr>
            <a:xfrm flipH="1">
              <a:off x="5451390" y="3271329"/>
              <a:ext cx="1500" cy="2959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7C9BB1C1-BCE5-478E-A564-F0296E46C2F6}"/>
                </a:ext>
              </a:extLst>
            </p:cNvPr>
            <p:cNvCxnSpPr>
              <a:stCxn id="14" idx="2"/>
              <a:endCxn id="15" idx="0"/>
            </p:cNvCxnSpPr>
            <p:nvPr/>
          </p:nvCxnSpPr>
          <p:spPr>
            <a:xfrm flipH="1">
              <a:off x="5451389" y="3867894"/>
              <a:ext cx="1" cy="2959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BEEBB574-31BC-46F7-B22F-7FAD80FB1571}"/>
                </a:ext>
              </a:extLst>
            </p:cNvPr>
            <p:cNvCxnSpPr>
              <a:stCxn id="13" idx="3"/>
              <a:endCxn id="12" idx="1"/>
            </p:cNvCxnSpPr>
            <p:nvPr/>
          </p:nvCxnSpPr>
          <p:spPr>
            <a:xfrm>
              <a:off x="4520619" y="3121019"/>
              <a:ext cx="36845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378377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44EC4E-8C33-495A-802F-3BC3030CABE1}"/>
              </a:ext>
            </a:extLst>
          </p:cNvPr>
          <p:cNvSpPr txBox="1">
            <a:spLocks noChangeArrowheads="1"/>
          </p:cNvSpPr>
          <p:nvPr/>
        </p:nvSpPr>
        <p:spPr bwMode="auto">
          <a:xfrm>
            <a:off x="146666" y="155888"/>
            <a:ext cx="19861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Methodology</a:t>
            </a:r>
          </a:p>
        </p:txBody>
      </p:sp>
      <p:sp>
        <p:nvSpPr>
          <p:cNvPr id="3" name="文本框 9">
            <a:extLst>
              <a:ext uri="{FF2B5EF4-FFF2-40B4-BE49-F238E27FC236}">
                <a16:creationId xmlns:a16="http://schemas.microsoft.com/office/drawing/2014/main" id="{F695B5FA-6363-4165-A2DE-551130B901FA}"/>
              </a:ext>
            </a:extLst>
          </p:cNvPr>
          <p:cNvSpPr txBox="1"/>
          <p:nvPr/>
        </p:nvSpPr>
        <p:spPr>
          <a:xfrm>
            <a:off x="122352" y="915566"/>
            <a:ext cx="4015281" cy="307777"/>
          </a:xfrm>
          <a:prstGeom prst="rect">
            <a:avLst/>
          </a:prstGeom>
          <a:noFill/>
        </p:spPr>
        <p:txBody>
          <a:bodyPr wrap="square" rtlCol="0">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marL="285750" indent="-285750">
              <a:buFont typeface="Wingdings" panose="05000000000000000000" pitchFamily="2" charset="2"/>
              <a:buChar char="Ø"/>
            </a:pPr>
            <a:r>
              <a:rPr lang="en-US" altLang="zh-CN" sz="1400" dirty="0"/>
              <a:t> </a:t>
            </a:r>
            <a:r>
              <a:rPr lang="en-US" altLang="zh-CN" sz="1400" b="1" dirty="0">
                <a:latin typeface="Times New Roman" panose="02020603050405020304" pitchFamily="18" charset="0"/>
                <a:cs typeface="Times New Roman" panose="02020603050405020304" pitchFamily="18" charset="0"/>
              </a:rPr>
              <a:t>Evaluation metrics</a:t>
            </a:r>
            <a:endParaRPr lang="zh-CN" altLang="en-US" sz="14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DAB2134E-3467-49D0-8E08-A4FD5C6ADBEE}"/>
                  </a:ext>
                </a:extLst>
              </p:cNvPr>
              <p:cNvSpPr/>
              <p:nvPr/>
            </p:nvSpPr>
            <p:spPr>
              <a:xfrm>
                <a:off x="180993" y="2203924"/>
                <a:ext cx="6336704" cy="861903"/>
              </a:xfrm>
              <a:prstGeom prst="rect">
                <a:avLst/>
              </a:prstGeom>
            </p:spPr>
            <p:txBody>
              <a:bodyPr wrap="square">
                <a:spAutoFit/>
              </a:bodyPr>
              <a:lstStyle/>
              <a:p>
                <a:pPr algn="just">
                  <a:lnSpc>
                    <a:spcPct val="107000"/>
                  </a:lnSpc>
                  <a:spcAft>
                    <a:spcPts val="800"/>
                  </a:spcAft>
                </a:pPr>
                <a14:m>
                  <m:oMath xmlns:m="http://schemas.openxmlformats.org/officeDocument/2006/math">
                    <m:sSup>
                      <m:sSupPr>
                        <m:ctrlPr>
                          <a:rPr lang="en-GB" sz="1200" i="1">
                            <a:latin typeface="Cambria Math" panose="02040503050406030204" pitchFamily="18" charset="0"/>
                            <a:ea typeface="宋体" panose="02010600030101010101" pitchFamily="2" charset="-122"/>
                            <a:cs typeface="Arial" panose="020B0604020202020204" pitchFamily="34" charset="0"/>
                          </a:rPr>
                        </m:ctrlPr>
                      </m:sSupPr>
                      <m:e>
                        <m:r>
                          <a:rPr lang="en-GB" sz="1200" i="1">
                            <a:effectLst/>
                            <a:latin typeface="Cambria Math" panose="02040503050406030204" pitchFamily="18" charset="0"/>
                            <a:ea typeface="宋体" panose="02010600030101010101" pitchFamily="2" charset="-122"/>
                            <a:cs typeface="Arial" panose="020B0604020202020204" pitchFamily="34" charset="0"/>
                          </a:rPr>
                          <m:t>𝑅</m:t>
                        </m:r>
                      </m:e>
                      <m:sup>
                        <m:r>
                          <a:rPr lang="en-GB" sz="1200" i="1">
                            <a:effectLst/>
                            <a:latin typeface="Cambria Math" panose="02040503050406030204" pitchFamily="18" charset="0"/>
                            <a:ea typeface="宋体" panose="02010600030101010101" pitchFamily="2" charset="-122"/>
                            <a:cs typeface="Arial" panose="020B0604020202020204" pitchFamily="34" charset="0"/>
                          </a:rPr>
                          <m:t>2</m:t>
                        </m:r>
                      </m:sup>
                    </m:sSup>
                    <m:r>
                      <a:rPr lang="en-GB" sz="1200" i="1">
                        <a:effectLst/>
                        <a:latin typeface="Cambria Math" panose="02040503050406030204" pitchFamily="18" charset="0"/>
                        <a:ea typeface="宋体" panose="02010600030101010101" pitchFamily="2" charset="-122"/>
                        <a:cs typeface="Arial" panose="020B0604020202020204" pitchFamily="34" charset="0"/>
                      </a:rPr>
                      <m:t>=1−</m:t>
                    </m:r>
                    <m:f>
                      <m:fPr>
                        <m:ctrlPr>
                          <a:rPr lang="en-GB" sz="1200" i="1">
                            <a:effectLst/>
                            <a:latin typeface="Cambria Math" panose="02040503050406030204" pitchFamily="18" charset="0"/>
                            <a:ea typeface="宋体" panose="02010600030101010101" pitchFamily="2" charset="-122"/>
                            <a:cs typeface="Arial" panose="020B0604020202020204" pitchFamily="34" charset="0"/>
                          </a:rPr>
                        </m:ctrlPr>
                      </m:fPr>
                      <m:num>
                        <m:nary>
                          <m:naryPr>
                            <m:chr m:val="∑"/>
                            <m:limLoc m:val="subSup"/>
                            <m:ctrlPr>
                              <a:rPr lang="en-GB" sz="1200" i="1">
                                <a:effectLst/>
                                <a:latin typeface="Cambria Math" panose="02040503050406030204" pitchFamily="18" charset="0"/>
                                <a:ea typeface="宋体" panose="02010600030101010101" pitchFamily="2" charset="-122"/>
                                <a:cs typeface="Arial" panose="020B0604020202020204" pitchFamily="34" charset="0"/>
                              </a:rPr>
                            </m:ctrlPr>
                          </m:naryPr>
                          <m:sub>
                            <m:r>
                              <a:rPr lang="en-GB" sz="1200" i="1">
                                <a:effectLst/>
                                <a:latin typeface="Cambria Math" panose="02040503050406030204" pitchFamily="18" charset="0"/>
                                <a:ea typeface="宋体" panose="02010600030101010101" pitchFamily="2" charset="-122"/>
                                <a:cs typeface="Arial" panose="020B0604020202020204" pitchFamily="34" charset="0"/>
                              </a:rPr>
                              <m:t>𝑖</m:t>
                            </m:r>
                            <m:r>
                              <a:rPr lang="en-GB" sz="1200" i="1">
                                <a:effectLst/>
                                <a:latin typeface="Cambria Math" panose="02040503050406030204" pitchFamily="18" charset="0"/>
                                <a:ea typeface="宋体" panose="02010600030101010101" pitchFamily="2" charset="-122"/>
                                <a:cs typeface="Arial" panose="020B0604020202020204" pitchFamily="34" charset="0"/>
                              </a:rPr>
                              <m:t>=1</m:t>
                            </m:r>
                          </m:sub>
                          <m:sup>
                            <m:r>
                              <a:rPr lang="en-GB" sz="1200" i="1">
                                <a:effectLst/>
                                <a:latin typeface="Cambria Math" panose="02040503050406030204" pitchFamily="18" charset="0"/>
                                <a:ea typeface="宋体" panose="02010600030101010101" pitchFamily="2" charset="-122"/>
                                <a:cs typeface="Arial" panose="020B0604020202020204" pitchFamily="34" charset="0"/>
                              </a:rPr>
                              <m:t>𝑛</m:t>
                            </m:r>
                          </m:sup>
                          <m:e>
                            <m:sSup>
                              <m:sSupPr>
                                <m:ctrlPr>
                                  <a:rPr lang="en-GB" sz="1200" i="1">
                                    <a:effectLst/>
                                    <a:latin typeface="Cambria Math" panose="02040503050406030204" pitchFamily="18" charset="0"/>
                                    <a:ea typeface="宋体" panose="02010600030101010101" pitchFamily="2" charset="-122"/>
                                    <a:cs typeface="Arial" panose="020B0604020202020204" pitchFamily="34" charset="0"/>
                                  </a:rPr>
                                </m:ctrlPr>
                              </m:sSupPr>
                              <m:e>
                                <m:r>
                                  <a:rPr lang="en-GB" sz="1200" i="1">
                                    <a:effectLst/>
                                    <a:latin typeface="Cambria Math" panose="02040503050406030204" pitchFamily="18" charset="0"/>
                                    <a:ea typeface="宋体" panose="02010600030101010101" pitchFamily="2" charset="-122"/>
                                    <a:cs typeface="Arial" panose="020B0604020202020204" pitchFamily="34" charset="0"/>
                                  </a:rPr>
                                  <m:t>(</m:t>
                                </m:r>
                                <m:sSub>
                                  <m:sSubPr>
                                    <m:ctrlPr>
                                      <a:rPr lang="en-GB" sz="1200" i="1">
                                        <a:effectLst/>
                                        <a:latin typeface="Cambria Math" panose="02040503050406030204" pitchFamily="18" charset="0"/>
                                        <a:ea typeface="宋体" panose="02010600030101010101" pitchFamily="2" charset="-122"/>
                                        <a:cs typeface="Arial" panose="020B0604020202020204" pitchFamily="34" charset="0"/>
                                      </a:rPr>
                                    </m:ctrlPr>
                                  </m:sSubPr>
                                  <m:e>
                                    <m:r>
                                      <a:rPr lang="en-GB" sz="1200" i="1">
                                        <a:effectLst/>
                                        <a:latin typeface="Cambria Math" panose="02040503050406030204" pitchFamily="18" charset="0"/>
                                        <a:ea typeface="宋体" panose="02010600030101010101" pitchFamily="2" charset="-122"/>
                                        <a:cs typeface="Arial" panose="020B0604020202020204" pitchFamily="34" charset="0"/>
                                      </a:rPr>
                                      <m:t>𝑦</m:t>
                                    </m:r>
                                  </m:e>
                                  <m:sub>
                                    <m:r>
                                      <a:rPr lang="en-GB" sz="1200" i="1">
                                        <a:effectLst/>
                                        <a:latin typeface="Cambria Math" panose="02040503050406030204" pitchFamily="18" charset="0"/>
                                        <a:ea typeface="宋体" panose="02010600030101010101" pitchFamily="2" charset="-122"/>
                                        <a:cs typeface="Arial" panose="020B0604020202020204" pitchFamily="34" charset="0"/>
                                      </a:rPr>
                                      <m:t>𝑖</m:t>
                                    </m:r>
                                  </m:sub>
                                </m:sSub>
                                <m:r>
                                  <a:rPr lang="en-GB" sz="1200" i="1">
                                    <a:effectLst/>
                                    <a:latin typeface="Cambria Math" panose="02040503050406030204" pitchFamily="18" charset="0"/>
                                    <a:ea typeface="宋体" panose="02010600030101010101" pitchFamily="2" charset="-122"/>
                                    <a:cs typeface="Arial" panose="020B0604020202020204" pitchFamily="34" charset="0"/>
                                  </a:rPr>
                                  <m:t>−</m:t>
                                </m:r>
                                <m:sSub>
                                  <m:sSubPr>
                                    <m:ctrlPr>
                                      <a:rPr lang="en-GB" sz="1200" i="1">
                                        <a:effectLst/>
                                        <a:latin typeface="Cambria Math" panose="02040503050406030204" pitchFamily="18" charset="0"/>
                                        <a:ea typeface="宋体" panose="02010600030101010101" pitchFamily="2" charset="-122"/>
                                        <a:cs typeface="Arial" panose="020B0604020202020204" pitchFamily="34" charset="0"/>
                                      </a:rPr>
                                    </m:ctrlPr>
                                  </m:sSubPr>
                                  <m:e>
                                    <m:r>
                                      <a:rPr lang="en-GB" sz="1200" i="1">
                                        <a:effectLst/>
                                        <a:latin typeface="Cambria Math" panose="02040503050406030204" pitchFamily="18" charset="0"/>
                                        <a:ea typeface="宋体" panose="02010600030101010101" pitchFamily="2" charset="-122"/>
                                        <a:cs typeface="Arial" panose="020B0604020202020204" pitchFamily="34" charset="0"/>
                                      </a:rPr>
                                      <m:t>𝑥</m:t>
                                    </m:r>
                                  </m:e>
                                  <m:sub>
                                    <m:r>
                                      <a:rPr lang="en-GB" sz="1200" i="1">
                                        <a:effectLst/>
                                        <a:latin typeface="Cambria Math" panose="02040503050406030204" pitchFamily="18" charset="0"/>
                                        <a:ea typeface="宋体" panose="02010600030101010101" pitchFamily="2" charset="-122"/>
                                        <a:cs typeface="Arial" panose="020B0604020202020204" pitchFamily="34" charset="0"/>
                                      </a:rPr>
                                      <m:t>𝑖</m:t>
                                    </m:r>
                                  </m:sub>
                                </m:sSub>
                                <m:r>
                                  <a:rPr lang="en-GB" sz="1200" i="1">
                                    <a:effectLst/>
                                    <a:latin typeface="Cambria Math" panose="02040503050406030204" pitchFamily="18" charset="0"/>
                                    <a:ea typeface="宋体" panose="02010600030101010101" pitchFamily="2" charset="-122"/>
                                    <a:cs typeface="Arial" panose="020B0604020202020204" pitchFamily="34" charset="0"/>
                                  </a:rPr>
                                  <m:t>)</m:t>
                                </m:r>
                              </m:e>
                              <m:sup>
                                <m:r>
                                  <a:rPr lang="en-GB" sz="1200" i="1">
                                    <a:effectLst/>
                                    <a:latin typeface="Cambria Math" panose="02040503050406030204" pitchFamily="18" charset="0"/>
                                    <a:ea typeface="宋体" panose="02010600030101010101" pitchFamily="2" charset="-122"/>
                                    <a:cs typeface="Arial" panose="020B0604020202020204" pitchFamily="34" charset="0"/>
                                  </a:rPr>
                                  <m:t>2</m:t>
                                </m:r>
                              </m:sup>
                            </m:sSup>
                          </m:e>
                        </m:nary>
                      </m:num>
                      <m:den>
                        <m:nary>
                          <m:naryPr>
                            <m:chr m:val="∑"/>
                            <m:limLoc m:val="subSup"/>
                            <m:ctrlPr>
                              <a:rPr lang="en-GB" sz="1200" i="1">
                                <a:effectLst/>
                                <a:latin typeface="Cambria Math" panose="02040503050406030204" pitchFamily="18" charset="0"/>
                                <a:ea typeface="宋体" panose="02010600030101010101" pitchFamily="2" charset="-122"/>
                                <a:cs typeface="Arial" panose="020B0604020202020204" pitchFamily="34" charset="0"/>
                              </a:rPr>
                            </m:ctrlPr>
                          </m:naryPr>
                          <m:sub>
                            <m:r>
                              <a:rPr lang="en-GB" sz="1200" i="1">
                                <a:effectLst/>
                                <a:latin typeface="Cambria Math" panose="02040503050406030204" pitchFamily="18" charset="0"/>
                                <a:ea typeface="宋体" panose="02010600030101010101" pitchFamily="2" charset="-122"/>
                                <a:cs typeface="Arial" panose="020B0604020202020204" pitchFamily="34" charset="0"/>
                              </a:rPr>
                              <m:t>𝑖</m:t>
                            </m:r>
                            <m:r>
                              <a:rPr lang="en-GB" sz="1200" i="1">
                                <a:effectLst/>
                                <a:latin typeface="Cambria Math" panose="02040503050406030204" pitchFamily="18" charset="0"/>
                                <a:ea typeface="宋体" panose="02010600030101010101" pitchFamily="2" charset="-122"/>
                                <a:cs typeface="Arial" panose="020B0604020202020204" pitchFamily="34" charset="0"/>
                              </a:rPr>
                              <m:t>=1</m:t>
                            </m:r>
                          </m:sub>
                          <m:sup>
                            <m:r>
                              <a:rPr lang="en-GB" sz="1200" i="1">
                                <a:effectLst/>
                                <a:latin typeface="Cambria Math" panose="02040503050406030204" pitchFamily="18" charset="0"/>
                                <a:ea typeface="宋体" panose="02010600030101010101" pitchFamily="2" charset="-122"/>
                                <a:cs typeface="Arial" panose="020B0604020202020204" pitchFamily="34" charset="0"/>
                              </a:rPr>
                              <m:t>𝑛</m:t>
                            </m:r>
                          </m:sup>
                          <m:e>
                            <m:sSup>
                              <m:sSupPr>
                                <m:ctrlPr>
                                  <a:rPr lang="en-GB" sz="1200" i="1">
                                    <a:effectLst/>
                                    <a:latin typeface="Cambria Math" panose="02040503050406030204" pitchFamily="18" charset="0"/>
                                    <a:ea typeface="宋体" panose="02010600030101010101" pitchFamily="2" charset="-122"/>
                                    <a:cs typeface="Arial" panose="020B0604020202020204" pitchFamily="34" charset="0"/>
                                  </a:rPr>
                                </m:ctrlPr>
                              </m:sSupPr>
                              <m:e>
                                <m:r>
                                  <a:rPr lang="en-GB" sz="1200" i="1">
                                    <a:effectLst/>
                                    <a:latin typeface="Cambria Math" panose="02040503050406030204" pitchFamily="18" charset="0"/>
                                    <a:ea typeface="宋体" panose="02010600030101010101" pitchFamily="2" charset="-122"/>
                                    <a:cs typeface="Arial" panose="020B0604020202020204" pitchFamily="34" charset="0"/>
                                  </a:rPr>
                                  <m:t>(</m:t>
                                </m:r>
                                <m:sSub>
                                  <m:sSubPr>
                                    <m:ctrlPr>
                                      <a:rPr lang="en-GB" sz="1200" i="1">
                                        <a:effectLst/>
                                        <a:latin typeface="Cambria Math" panose="02040503050406030204" pitchFamily="18" charset="0"/>
                                        <a:ea typeface="宋体" panose="02010600030101010101" pitchFamily="2" charset="-122"/>
                                        <a:cs typeface="Arial" panose="020B0604020202020204" pitchFamily="34" charset="0"/>
                                      </a:rPr>
                                    </m:ctrlPr>
                                  </m:sSubPr>
                                  <m:e>
                                    <m:r>
                                      <a:rPr lang="en-GB" sz="1200" i="1">
                                        <a:effectLst/>
                                        <a:latin typeface="Cambria Math" panose="02040503050406030204" pitchFamily="18" charset="0"/>
                                        <a:ea typeface="宋体" panose="02010600030101010101" pitchFamily="2" charset="-122"/>
                                        <a:cs typeface="Arial" panose="020B0604020202020204" pitchFamily="34" charset="0"/>
                                      </a:rPr>
                                      <m:t>𝑥</m:t>
                                    </m:r>
                                  </m:e>
                                  <m:sub>
                                    <m:r>
                                      <a:rPr lang="en-GB" sz="1200" i="1">
                                        <a:effectLst/>
                                        <a:latin typeface="Cambria Math" panose="02040503050406030204" pitchFamily="18" charset="0"/>
                                        <a:ea typeface="宋体" panose="02010600030101010101" pitchFamily="2" charset="-122"/>
                                        <a:cs typeface="Arial" panose="020B0604020202020204" pitchFamily="34" charset="0"/>
                                      </a:rPr>
                                      <m:t>𝑖</m:t>
                                    </m:r>
                                  </m:sub>
                                </m:sSub>
                                <m:r>
                                  <a:rPr lang="en-GB" sz="1200" i="1">
                                    <a:effectLst/>
                                    <a:latin typeface="Cambria Math" panose="02040503050406030204" pitchFamily="18" charset="0"/>
                                    <a:ea typeface="宋体" panose="02010600030101010101" pitchFamily="2" charset="-122"/>
                                    <a:cs typeface="Arial" panose="020B0604020202020204" pitchFamily="34" charset="0"/>
                                  </a:rPr>
                                  <m:t>−</m:t>
                                </m:r>
                                <m:sSub>
                                  <m:sSubPr>
                                    <m:ctrlPr>
                                      <a:rPr lang="en-GB" sz="1200" i="1">
                                        <a:effectLst/>
                                        <a:latin typeface="Cambria Math" panose="02040503050406030204" pitchFamily="18" charset="0"/>
                                        <a:ea typeface="宋体" panose="02010600030101010101" pitchFamily="2" charset="-122"/>
                                        <a:cs typeface="Arial" panose="020B0604020202020204" pitchFamily="34" charset="0"/>
                                      </a:rPr>
                                    </m:ctrlPr>
                                  </m:sSubPr>
                                  <m:e>
                                    <m:acc>
                                      <m:accPr>
                                        <m:chr m:val="̅"/>
                                        <m:ctrlPr>
                                          <a:rPr lang="en-GB" sz="1200" i="1">
                                            <a:effectLst/>
                                            <a:latin typeface="Cambria Math" panose="02040503050406030204" pitchFamily="18" charset="0"/>
                                            <a:ea typeface="宋体" panose="02010600030101010101" pitchFamily="2" charset="-122"/>
                                            <a:cs typeface="Arial" panose="020B0604020202020204" pitchFamily="34" charset="0"/>
                                          </a:rPr>
                                        </m:ctrlPr>
                                      </m:accPr>
                                      <m:e>
                                        <m:r>
                                          <a:rPr lang="en-GB" sz="1200" i="1">
                                            <a:effectLst/>
                                            <a:latin typeface="Cambria Math" panose="02040503050406030204" pitchFamily="18" charset="0"/>
                                            <a:ea typeface="宋体" panose="02010600030101010101" pitchFamily="2" charset="-122"/>
                                            <a:cs typeface="Arial" panose="020B0604020202020204" pitchFamily="34" charset="0"/>
                                          </a:rPr>
                                          <m:t>𝑥</m:t>
                                        </m:r>
                                      </m:e>
                                    </m:acc>
                                  </m:e>
                                  <m:sub>
                                    <m:r>
                                      <a:rPr lang="en-GB" sz="1200" i="1">
                                        <a:effectLst/>
                                        <a:latin typeface="Cambria Math" panose="02040503050406030204" pitchFamily="18" charset="0"/>
                                        <a:ea typeface="宋体" panose="02010600030101010101" pitchFamily="2" charset="-122"/>
                                        <a:cs typeface="Arial" panose="020B0604020202020204" pitchFamily="34" charset="0"/>
                                      </a:rPr>
                                      <m:t>𝑖</m:t>
                                    </m:r>
                                  </m:sub>
                                </m:sSub>
                                <m:r>
                                  <a:rPr lang="en-GB" sz="1200" i="1">
                                    <a:effectLst/>
                                    <a:latin typeface="Cambria Math" panose="02040503050406030204" pitchFamily="18" charset="0"/>
                                    <a:ea typeface="宋体" panose="02010600030101010101" pitchFamily="2" charset="-122"/>
                                    <a:cs typeface="Arial" panose="020B0604020202020204" pitchFamily="34" charset="0"/>
                                  </a:rPr>
                                  <m:t>)</m:t>
                                </m:r>
                              </m:e>
                              <m:sup>
                                <m:r>
                                  <a:rPr lang="en-GB" sz="1200" i="1">
                                    <a:effectLst/>
                                    <a:latin typeface="Cambria Math" panose="02040503050406030204" pitchFamily="18" charset="0"/>
                                    <a:ea typeface="宋体" panose="02010600030101010101" pitchFamily="2" charset="-122"/>
                                    <a:cs typeface="Arial" panose="020B0604020202020204" pitchFamily="34" charset="0"/>
                                  </a:rPr>
                                  <m:t>2</m:t>
                                </m:r>
                              </m:sup>
                            </m:sSup>
                          </m:e>
                        </m:nary>
                      </m:den>
                    </m:f>
                  </m:oMath>
                </a14:m>
                <a:r>
                  <a:rPr lang="en-GB" sz="1200" dirty="0">
                    <a:effectLst/>
                    <a:latin typeface="Times New Roman" panose="02020603050405020304" pitchFamily="18" charset="0"/>
                    <a:ea typeface="宋体" panose="02010600030101010101" pitchFamily="2" charset="-122"/>
                    <a:cs typeface="Times New Roman" panose="02020603050405020304" pitchFamily="18" charset="0"/>
                  </a:rPr>
                  <a:t>                                                                                                                 (2)                                                                                                       </a:t>
                </a:r>
              </a:p>
              <a:p>
                <a:pPr algn="just">
                  <a:lnSpc>
                    <a:spcPct val="107000"/>
                  </a:lnSpc>
                  <a:spcAft>
                    <a:spcPts val="800"/>
                  </a:spcAft>
                </a:pPr>
                <a14:m>
                  <m:oMath xmlns:m="http://schemas.openxmlformats.org/officeDocument/2006/math">
                    <m:r>
                      <a:rPr lang="en-GB" sz="1200" i="1">
                        <a:effectLst/>
                        <a:latin typeface="Cambria Math" panose="02040503050406030204" pitchFamily="18" charset="0"/>
                        <a:ea typeface="宋体" panose="02010600030101010101" pitchFamily="2" charset="-122"/>
                        <a:cs typeface="Arial" panose="020B0604020202020204" pitchFamily="34" charset="0"/>
                      </a:rPr>
                      <m:t>𝑀𝐴𝑃𝐸</m:t>
                    </m:r>
                    <m:r>
                      <a:rPr lang="en-GB" sz="1200" i="1">
                        <a:effectLst/>
                        <a:latin typeface="Cambria Math" panose="02040503050406030204" pitchFamily="18" charset="0"/>
                        <a:ea typeface="宋体" panose="02010600030101010101" pitchFamily="2" charset="-122"/>
                        <a:cs typeface="Arial" panose="020B0604020202020204" pitchFamily="34" charset="0"/>
                      </a:rPr>
                      <m:t>=</m:t>
                    </m:r>
                    <m:f>
                      <m:fPr>
                        <m:ctrlPr>
                          <a:rPr lang="en-GB" sz="1200" i="1">
                            <a:effectLst/>
                            <a:latin typeface="Cambria Math" panose="02040503050406030204" pitchFamily="18" charset="0"/>
                            <a:ea typeface="宋体" panose="02010600030101010101" pitchFamily="2" charset="-122"/>
                            <a:cs typeface="Arial" panose="020B0604020202020204" pitchFamily="34" charset="0"/>
                          </a:rPr>
                        </m:ctrlPr>
                      </m:fPr>
                      <m:num>
                        <m:r>
                          <a:rPr lang="en-GB" sz="1200" i="1">
                            <a:effectLst/>
                            <a:latin typeface="Cambria Math" panose="02040503050406030204" pitchFamily="18" charset="0"/>
                            <a:ea typeface="宋体" panose="02010600030101010101" pitchFamily="2" charset="-122"/>
                            <a:cs typeface="Arial" panose="020B0604020202020204" pitchFamily="34" charset="0"/>
                          </a:rPr>
                          <m:t>1</m:t>
                        </m:r>
                      </m:num>
                      <m:den>
                        <m:r>
                          <a:rPr lang="en-GB" sz="1200" i="1">
                            <a:effectLst/>
                            <a:latin typeface="Cambria Math" panose="02040503050406030204" pitchFamily="18" charset="0"/>
                            <a:ea typeface="宋体" panose="02010600030101010101" pitchFamily="2" charset="-122"/>
                            <a:cs typeface="Arial" panose="020B0604020202020204" pitchFamily="34" charset="0"/>
                          </a:rPr>
                          <m:t>𝑛</m:t>
                        </m:r>
                      </m:den>
                    </m:f>
                    <m:nary>
                      <m:naryPr>
                        <m:chr m:val="∑"/>
                        <m:limLoc m:val="subSup"/>
                        <m:ctrlPr>
                          <a:rPr lang="en-GB" sz="1200" i="1">
                            <a:effectLst/>
                            <a:latin typeface="Cambria Math" panose="02040503050406030204" pitchFamily="18" charset="0"/>
                            <a:ea typeface="宋体" panose="02010600030101010101" pitchFamily="2" charset="-122"/>
                            <a:cs typeface="Arial" panose="020B0604020202020204" pitchFamily="34" charset="0"/>
                          </a:rPr>
                        </m:ctrlPr>
                      </m:naryPr>
                      <m:sub>
                        <m:r>
                          <a:rPr lang="en-GB" sz="1200" i="1">
                            <a:effectLst/>
                            <a:latin typeface="Cambria Math" panose="02040503050406030204" pitchFamily="18" charset="0"/>
                            <a:ea typeface="宋体" panose="02010600030101010101" pitchFamily="2" charset="-122"/>
                            <a:cs typeface="Arial" panose="020B0604020202020204" pitchFamily="34" charset="0"/>
                          </a:rPr>
                          <m:t>𝑖</m:t>
                        </m:r>
                        <m:r>
                          <a:rPr lang="en-GB" sz="1200" i="1">
                            <a:effectLst/>
                            <a:latin typeface="Cambria Math" panose="02040503050406030204" pitchFamily="18" charset="0"/>
                            <a:ea typeface="宋体" panose="02010600030101010101" pitchFamily="2" charset="-122"/>
                            <a:cs typeface="Arial" panose="020B0604020202020204" pitchFamily="34" charset="0"/>
                          </a:rPr>
                          <m:t>=1</m:t>
                        </m:r>
                      </m:sub>
                      <m:sup>
                        <m:r>
                          <a:rPr lang="en-GB" sz="1200" i="1">
                            <a:effectLst/>
                            <a:latin typeface="Cambria Math" panose="02040503050406030204" pitchFamily="18" charset="0"/>
                            <a:ea typeface="宋体" panose="02010600030101010101" pitchFamily="2" charset="-122"/>
                            <a:cs typeface="Arial" panose="020B0604020202020204" pitchFamily="34" charset="0"/>
                          </a:rPr>
                          <m:t>𝑛</m:t>
                        </m:r>
                      </m:sup>
                      <m:e>
                        <m:d>
                          <m:dPr>
                            <m:begChr m:val="|"/>
                            <m:endChr m:val="|"/>
                            <m:ctrlPr>
                              <a:rPr lang="en-GB" sz="1200" i="1">
                                <a:effectLst/>
                                <a:latin typeface="Cambria Math" panose="02040503050406030204" pitchFamily="18" charset="0"/>
                                <a:ea typeface="宋体" panose="02010600030101010101" pitchFamily="2" charset="-122"/>
                                <a:cs typeface="Arial" panose="020B0604020202020204" pitchFamily="34" charset="0"/>
                              </a:rPr>
                            </m:ctrlPr>
                          </m:dPr>
                          <m:e>
                            <m:f>
                              <m:fPr>
                                <m:ctrlPr>
                                  <a:rPr lang="en-GB" sz="1200" i="1">
                                    <a:effectLst/>
                                    <a:latin typeface="Cambria Math" panose="02040503050406030204" pitchFamily="18" charset="0"/>
                                    <a:ea typeface="宋体" panose="02010600030101010101" pitchFamily="2" charset="-122"/>
                                    <a:cs typeface="Arial" panose="020B0604020202020204" pitchFamily="34" charset="0"/>
                                  </a:rPr>
                                </m:ctrlPr>
                              </m:fPr>
                              <m:num>
                                <m:sSub>
                                  <m:sSubPr>
                                    <m:ctrlPr>
                                      <a:rPr lang="en-GB" sz="1200" i="1">
                                        <a:effectLst/>
                                        <a:latin typeface="Cambria Math" panose="02040503050406030204" pitchFamily="18" charset="0"/>
                                        <a:ea typeface="宋体" panose="02010600030101010101" pitchFamily="2" charset="-122"/>
                                        <a:cs typeface="Arial" panose="020B0604020202020204" pitchFamily="34" charset="0"/>
                                      </a:rPr>
                                    </m:ctrlPr>
                                  </m:sSubPr>
                                  <m:e>
                                    <m:r>
                                      <a:rPr lang="en-GB" sz="1200" i="1">
                                        <a:effectLst/>
                                        <a:latin typeface="Cambria Math" panose="02040503050406030204" pitchFamily="18" charset="0"/>
                                        <a:ea typeface="宋体" panose="02010600030101010101" pitchFamily="2" charset="-122"/>
                                        <a:cs typeface="Arial" panose="020B0604020202020204" pitchFamily="34" charset="0"/>
                                      </a:rPr>
                                      <m:t>𝑥</m:t>
                                    </m:r>
                                  </m:e>
                                  <m:sub>
                                    <m:r>
                                      <a:rPr lang="en-GB" sz="1200" i="1">
                                        <a:effectLst/>
                                        <a:latin typeface="Cambria Math" panose="02040503050406030204" pitchFamily="18" charset="0"/>
                                        <a:ea typeface="宋体" panose="02010600030101010101" pitchFamily="2" charset="-122"/>
                                        <a:cs typeface="Arial" panose="020B0604020202020204" pitchFamily="34" charset="0"/>
                                      </a:rPr>
                                      <m:t>𝑖</m:t>
                                    </m:r>
                                  </m:sub>
                                </m:sSub>
                                <m:r>
                                  <a:rPr lang="en-GB" sz="1200" i="1">
                                    <a:effectLst/>
                                    <a:latin typeface="Cambria Math" panose="02040503050406030204" pitchFamily="18" charset="0"/>
                                    <a:ea typeface="宋体" panose="02010600030101010101" pitchFamily="2" charset="-122"/>
                                    <a:cs typeface="Arial" panose="020B0604020202020204" pitchFamily="34" charset="0"/>
                                  </a:rPr>
                                  <m:t>−</m:t>
                                </m:r>
                                <m:sSub>
                                  <m:sSubPr>
                                    <m:ctrlPr>
                                      <a:rPr lang="en-GB" sz="1200" i="1">
                                        <a:effectLst/>
                                        <a:latin typeface="Cambria Math" panose="02040503050406030204" pitchFamily="18" charset="0"/>
                                        <a:ea typeface="宋体" panose="02010600030101010101" pitchFamily="2" charset="-122"/>
                                        <a:cs typeface="Arial" panose="020B0604020202020204" pitchFamily="34" charset="0"/>
                                      </a:rPr>
                                    </m:ctrlPr>
                                  </m:sSubPr>
                                  <m:e>
                                    <m:r>
                                      <a:rPr lang="en-GB" sz="1200" i="1">
                                        <a:effectLst/>
                                        <a:latin typeface="Cambria Math" panose="02040503050406030204" pitchFamily="18" charset="0"/>
                                        <a:ea typeface="宋体" panose="02010600030101010101" pitchFamily="2" charset="-122"/>
                                        <a:cs typeface="Arial" panose="020B0604020202020204" pitchFamily="34" charset="0"/>
                                      </a:rPr>
                                      <m:t>𝑦</m:t>
                                    </m:r>
                                  </m:e>
                                  <m:sub>
                                    <m:r>
                                      <a:rPr lang="en-GB" sz="1200" i="1">
                                        <a:effectLst/>
                                        <a:latin typeface="Cambria Math" panose="02040503050406030204" pitchFamily="18" charset="0"/>
                                        <a:ea typeface="宋体" panose="02010600030101010101" pitchFamily="2" charset="-122"/>
                                        <a:cs typeface="Arial" panose="020B0604020202020204" pitchFamily="34" charset="0"/>
                                      </a:rPr>
                                      <m:t>𝑖</m:t>
                                    </m:r>
                                  </m:sub>
                                </m:sSub>
                              </m:num>
                              <m:den>
                                <m:sSub>
                                  <m:sSubPr>
                                    <m:ctrlPr>
                                      <a:rPr lang="en-GB" sz="1200" i="1">
                                        <a:effectLst/>
                                        <a:latin typeface="Cambria Math" panose="02040503050406030204" pitchFamily="18" charset="0"/>
                                        <a:ea typeface="宋体" panose="02010600030101010101" pitchFamily="2" charset="-122"/>
                                        <a:cs typeface="Arial" panose="020B0604020202020204" pitchFamily="34" charset="0"/>
                                      </a:rPr>
                                    </m:ctrlPr>
                                  </m:sSubPr>
                                  <m:e>
                                    <m:r>
                                      <a:rPr lang="en-GB" sz="1200" i="1">
                                        <a:effectLst/>
                                        <a:latin typeface="Cambria Math" panose="02040503050406030204" pitchFamily="18" charset="0"/>
                                        <a:ea typeface="宋体" panose="02010600030101010101" pitchFamily="2" charset="-122"/>
                                        <a:cs typeface="Arial" panose="020B0604020202020204" pitchFamily="34" charset="0"/>
                                      </a:rPr>
                                      <m:t>𝑥</m:t>
                                    </m:r>
                                  </m:e>
                                  <m:sub>
                                    <m:r>
                                      <a:rPr lang="en-GB" sz="1200" i="1">
                                        <a:effectLst/>
                                        <a:latin typeface="Cambria Math" panose="02040503050406030204" pitchFamily="18" charset="0"/>
                                        <a:ea typeface="宋体" panose="02010600030101010101" pitchFamily="2" charset="-122"/>
                                        <a:cs typeface="Arial" panose="020B0604020202020204" pitchFamily="34" charset="0"/>
                                      </a:rPr>
                                      <m:t>𝑖</m:t>
                                    </m:r>
                                  </m:sub>
                                </m:sSub>
                              </m:den>
                            </m:f>
                          </m:e>
                        </m:d>
                        <m:r>
                          <a:rPr lang="en-GB" sz="1200" i="1">
                            <a:effectLst/>
                            <a:latin typeface="Cambria Math" panose="02040503050406030204" pitchFamily="18" charset="0"/>
                            <a:ea typeface="宋体" panose="02010600030101010101" pitchFamily="2" charset="-122"/>
                            <a:cs typeface="Arial" panose="020B0604020202020204" pitchFamily="34" charset="0"/>
                          </a:rPr>
                          <m:t>×100%</m:t>
                        </m:r>
                      </m:e>
                    </m:nary>
                  </m:oMath>
                </a14:m>
                <a:r>
                  <a:rPr lang="en-GB" sz="1200" dirty="0">
                    <a:effectLst/>
                    <a:latin typeface="Times New Roman" panose="02020603050405020304" pitchFamily="18" charset="0"/>
                    <a:ea typeface="宋体" panose="02010600030101010101" pitchFamily="2" charset="-122"/>
                    <a:cs typeface="Times New Roman" panose="02020603050405020304" pitchFamily="18" charset="0"/>
                  </a:rPr>
                  <a:t>                                                                                               (3)  </a:t>
                </a:r>
              </a:p>
            </p:txBody>
          </p:sp>
        </mc:Choice>
        <mc:Fallback xmlns="">
          <p:sp>
            <p:nvSpPr>
              <p:cNvPr id="4" name="Rectangle 3">
                <a:extLst>
                  <a:ext uri="{FF2B5EF4-FFF2-40B4-BE49-F238E27FC236}">
                    <a16:creationId xmlns:a16="http://schemas.microsoft.com/office/drawing/2014/main" id="{DAB2134E-3467-49D0-8E08-A4FD5C6ADBEE}"/>
                  </a:ext>
                </a:extLst>
              </p:cNvPr>
              <p:cNvSpPr>
                <a:spLocks noRot="1" noChangeAspect="1" noMove="1" noResize="1" noEditPoints="1" noAdjustHandles="1" noChangeArrowheads="1" noChangeShapeType="1" noTextEdit="1"/>
              </p:cNvSpPr>
              <p:nvPr/>
            </p:nvSpPr>
            <p:spPr>
              <a:xfrm>
                <a:off x="180993" y="2203924"/>
                <a:ext cx="6336704" cy="861903"/>
              </a:xfrm>
              <a:prstGeom prst="rect">
                <a:avLst/>
              </a:prstGeom>
              <a:blipFill>
                <a:blip r:embed="rId2"/>
                <a:stretch>
                  <a:fillRect t="-19149" b="-43262"/>
                </a:stretch>
              </a:blipFill>
            </p:spPr>
            <p:txBody>
              <a:bodyPr/>
              <a:lstStyle/>
              <a:p>
                <a:r>
                  <a:rPr lang="en-GB">
                    <a:noFill/>
                  </a:rPr>
                  <a:t> </a:t>
                </a:r>
              </a:p>
            </p:txBody>
          </p:sp>
        </mc:Fallback>
      </mc:AlternateContent>
      <p:sp>
        <p:nvSpPr>
          <p:cNvPr id="5" name="矩形 1">
            <a:extLst>
              <a:ext uri="{FF2B5EF4-FFF2-40B4-BE49-F238E27FC236}">
                <a16:creationId xmlns:a16="http://schemas.microsoft.com/office/drawing/2014/main" id="{B772EFD8-570E-4579-955F-0AE1208B8E3B}"/>
              </a:ext>
            </a:extLst>
          </p:cNvPr>
          <p:cNvSpPr/>
          <p:nvPr/>
        </p:nvSpPr>
        <p:spPr>
          <a:xfrm>
            <a:off x="146666" y="1385177"/>
            <a:ext cx="6607759" cy="692497"/>
          </a:xfrm>
          <a:prstGeom prst="rect">
            <a:avLst/>
          </a:prstGeom>
        </p:spPr>
        <p:txBody>
          <a:bodyPr wrap="square">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algn="just"/>
            <a:r>
              <a:rPr lang="en-GB" altLang="zh-CN" sz="1300" dirty="0">
                <a:latin typeface="Times New Roman" panose="02020603050405020304" pitchFamily="18" charset="0"/>
                <a:ea typeface="等线" panose="02010600030101010101" pitchFamily="2" charset="-122"/>
                <a:cs typeface="Times New Roman" panose="02020603050405020304" pitchFamily="18" charset="0"/>
              </a:rPr>
              <a:t>To quantify the prediction performance of the established model, two benchmarks including </a:t>
            </a:r>
            <a:r>
              <a:rPr lang="en-GB" sz="1300" i="1" dirty="0">
                <a:latin typeface="Times New Roman" panose="02020603050405020304" pitchFamily="18" charset="0"/>
                <a:cs typeface="Times New Roman" panose="02020603050405020304" pitchFamily="18" charset="0"/>
              </a:rPr>
              <a:t>R</a:t>
            </a:r>
            <a:r>
              <a:rPr lang="en-GB" sz="1300" i="1" baseline="30000" dirty="0">
                <a:latin typeface="Times New Roman" panose="02020603050405020304" pitchFamily="18" charset="0"/>
                <a:cs typeface="Times New Roman" panose="02020603050405020304" pitchFamily="18" charset="0"/>
              </a:rPr>
              <a:t>2 </a:t>
            </a:r>
            <a:r>
              <a:rPr lang="en-GB" altLang="zh-CN" sz="1300" dirty="0">
                <a:latin typeface="Times New Roman" panose="02020603050405020304" pitchFamily="18" charset="0"/>
                <a:ea typeface="等线" panose="02010600030101010101" pitchFamily="2" charset="-122"/>
                <a:cs typeface="Times New Roman" panose="02020603050405020304" pitchFamily="18" charset="0"/>
              </a:rPr>
              <a:t>and mean absolute percentage error (MAPE) are utilized in evaluation to the accuracy of the prediction models.</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F3D3F7D-FFF8-44D8-B83D-0E1B0635E718}"/>
                  </a:ext>
                </a:extLst>
              </p:cNvPr>
              <p:cNvSpPr txBox="1"/>
              <p:nvPr/>
            </p:nvSpPr>
            <p:spPr>
              <a:xfrm>
                <a:off x="155805" y="3192077"/>
                <a:ext cx="4976199" cy="923330"/>
              </a:xfrm>
              <a:prstGeom prst="rect">
                <a:avLst/>
              </a:prstGeom>
              <a:noFill/>
            </p:spPr>
            <p:txBody>
              <a:bodyPr wrap="square" rtlCol="0">
                <a:spAutoFit/>
              </a:bodyPr>
              <a:lstStyle/>
              <a:p>
                <a14:m>
                  <m:oMath xmlns:m="http://schemas.openxmlformats.org/officeDocument/2006/math">
                    <m:r>
                      <a:rPr lang="en-GB" sz="1300" b="0" i="1" smtClean="0">
                        <a:latin typeface="Cambria Math" panose="02040503050406030204" pitchFamily="18" charset="0"/>
                      </a:rPr>
                      <m:t> </m:t>
                    </m:r>
                    <m:r>
                      <a:rPr lang="en-GB" sz="1300" i="1" smtClean="0">
                        <a:latin typeface="Cambria Math" panose="02040503050406030204" pitchFamily="18" charset="0"/>
                      </a:rPr>
                      <m:t>𝑛</m:t>
                    </m:r>
                  </m:oMath>
                </a14:m>
                <a:r>
                  <a:rPr lang="en-GB" sz="1300" dirty="0">
                    <a:latin typeface="Times New Roman" panose="02020603050405020304" pitchFamily="18" charset="0"/>
                    <a:cs typeface="Times New Roman" panose="02020603050405020304" pitchFamily="18" charset="0"/>
                  </a:rPr>
                  <a:t>: the number of observation data</a:t>
                </a:r>
              </a:p>
              <a:p>
                <a14:m>
                  <m:oMath xmlns:m="http://schemas.openxmlformats.org/officeDocument/2006/math">
                    <m:sSub>
                      <m:sSubPr>
                        <m:ctrlPr>
                          <a:rPr lang="en-GB" sz="1300" i="1">
                            <a:latin typeface="Cambria Math" panose="02040503050406030204" pitchFamily="18" charset="0"/>
                          </a:rPr>
                        </m:ctrlPr>
                      </m:sSubPr>
                      <m:e>
                        <m:r>
                          <a:rPr lang="en-GB" sz="1300" i="1">
                            <a:latin typeface="Cambria Math" panose="02040503050406030204" pitchFamily="18" charset="0"/>
                          </a:rPr>
                          <m:t>𝑥</m:t>
                        </m:r>
                      </m:e>
                      <m:sub>
                        <m:r>
                          <a:rPr lang="en-GB" sz="1300" i="1">
                            <a:latin typeface="Cambria Math" panose="02040503050406030204" pitchFamily="18" charset="0"/>
                          </a:rPr>
                          <m:t>𝑖</m:t>
                        </m:r>
                      </m:sub>
                    </m:sSub>
                  </m:oMath>
                </a14:m>
                <a:r>
                  <a:rPr lang="en-GB" sz="1300" dirty="0">
                    <a:latin typeface="Times New Roman" panose="02020603050405020304" pitchFamily="18" charset="0"/>
                    <a:cs typeface="Times New Roman" panose="02020603050405020304" pitchFamily="18" charset="0"/>
                  </a:rPr>
                  <a:t>: the measured data </a:t>
                </a:r>
              </a:p>
              <a:p>
                <a14:m>
                  <m:oMath xmlns:m="http://schemas.openxmlformats.org/officeDocument/2006/math">
                    <m:sSub>
                      <m:sSubPr>
                        <m:ctrlPr>
                          <a:rPr lang="en-GB" sz="1300" i="1">
                            <a:latin typeface="Cambria Math" panose="02040503050406030204" pitchFamily="18" charset="0"/>
                          </a:rPr>
                        </m:ctrlPr>
                      </m:sSubPr>
                      <m:e>
                        <m:r>
                          <a:rPr lang="en-GB" sz="1300" i="1">
                            <a:latin typeface="Cambria Math" panose="02040503050406030204" pitchFamily="18" charset="0"/>
                          </a:rPr>
                          <m:t>𝑦</m:t>
                        </m:r>
                      </m:e>
                      <m:sub>
                        <m:r>
                          <a:rPr lang="en-GB" sz="1300" i="1">
                            <a:latin typeface="Cambria Math" panose="02040503050406030204" pitchFamily="18" charset="0"/>
                          </a:rPr>
                          <m:t>𝑖</m:t>
                        </m:r>
                      </m:sub>
                    </m:sSub>
                  </m:oMath>
                </a14:m>
                <a:r>
                  <a:rPr lang="en-GB" sz="1300" dirty="0">
                    <a:latin typeface="Times New Roman" panose="02020603050405020304" pitchFamily="18" charset="0"/>
                    <a:cs typeface="Times New Roman" panose="02020603050405020304" pitchFamily="18" charset="0"/>
                  </a:rPr>
                  <a:t>: the predicted data </a:t>
                </a:r>
              </a:p>
              <a:p>
                <a14:m>
                  <m:oMath xmlns:m="http://schemas.openxmlformats.org/officeDocument/2006/math">
                    <m:sSub>
                      <m:sSubPr>
                        <m:ctrlPr>
                          <a:rPr lang="en-GB" sz="1300" i="1">
                            <a:latin typeface="Cambria Math" panose="02040503050406030204" pitchFamily="18" charset="0"/>
                          </a:rPr>
                        </m:ctrlPr>
                      </m:sSubPr>
                      <m:e>
                        <m:acc>
                          <m:accPr>
                            <m:chr m:val="̅"/>
                            <m:ctrlPr>
                              <a:rPr lang="en-GB" sz="1300" i="1">
                                <a:latin typeface="Cambria Math" panose="02040503050406030204" pitchFamily="18" charset="0"/>
                              </a:rPr>
                            </m:ctrlPr>
                          </m:accPr>
                          <m:e>
                            <m:r>
                              <a:rPr lang="en-GB" sz="1300" i="1">
                                <a:latin typeface="Cambria Math" panose="02040503050406030204" pitchFamily="18" charset="0"/>
                              </a:rPr>
                              <m:t>𝑥</m:t>
                            </m:r>
                          </m:e>
                        </m:acc>
                      </m:e>
                      <m:sub>
                        <m:r>
                          <a:rPr lang="en-GB" sz="1300" i="1">
                            <a:latin typeface="Cambria Math" panose="02040503050406030204" pitchFamily="18" charset="0"/>
                          </a:rPr>
                          <m:t>𝑖</m:t>
                        </m:r>
                      </m:sub>
                    </m:sSub>
                  </m:oMath>
                </a14:m>
                <a:r>
                  <a:rPr lang="en-GB" sz="1300" dirty="0">
                    <a:latin typeface="Times New Roman" panose="02020603050405020304" pitchFamily="18" charset="0"/>
                    <a:cs typeface="Times New Roman" panose="02020603050405020304" pitchFamily="18" charset="0"/>
                  </a:rPr>
                  <a:t>: the mean of the measured data</a:t>
                </a:r>
              </a:p>
            </p:txBody>
          </p:sp>
        </mc:Choice>
        <mc:Fallback xmlns="">
          <p:sp>
            <p:nvSpPr>
              <p:cNvPr id="6" name="TextBox 5">
                <a:extLst>
                  <a:ext uri="{FF2B5EF4-FFF2-40B4-BE49-F238E27FC236}">
                    <a16:creationId xmlns:a16="http://schemas.microsoft.com/office/drawing/2014/main" id="{AF3D3F7D-FFF8-44D8-B83D-0E1B0635E718}"/>
                  </a:ext>
                </a:extLst>
              </p:cNvPr>
              <p:cNvSpPr txBox="1">
                <a:spLocks noRot="1" noChangeAspect="1" noMove="1" noResize="1" noEditPoints="1" noAdjustHandles="1" noChangeArrowheads="1" noChangeShapeType="1" noTextEdit="1"/>
              </p:cNvSpPr>
              <p:nvPr/>
            </p:nvSpPr>
            <p:spPr>
              <a:xfrm>
                <a:off x="155805" y="3192077"/>
                <a:ext cx="4976199" cy="923330"/>
              </a:xfrm>
              <a:prstGeom prst="rect">
                <a:avLst/>
              </a:prstGeom>
              <a:blipFill>
                <a:blip r:embed="rId3"/>
                <a:stretch>
                  <a:fillRect t="-662" b="-1987"/>
                </a:stretch>
              </a:blipFill>
            </p:spPr>
            <p:txBody>
              <a:bodyPr/>
              <a:lstStyle/>
              <a:p>
                <a:r>
                  <a:rPr lang="en-GB">
                    <a:noFill/>
                  </a:rPr>
                  <a:t> </a:t>
                </a:r>
              </a:p>
            </p:txBody>
          </p:sp>
        </mc:Fallback>
      </mc:AlternateContent>
    </p:spTree>
    <p:extLst>
      <p:ext uri="{BB962C8B-B14F-4D97-AF65-F5344CB8AC3E}">
        <p14:creationId xmlns:p14="http://schemas.microsoft.com/office/powerpoint/2010/main" val="40026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BB0166-F2C2-4C2C-905C-91B05CD61BF3}"/>
              </a:ext>
            </a:extLst>
          </p:cNvPr>
          <p:cNvSpPr txBox="1">
            <a:spLocks noChangeArrowheads="1"/>
          </p:cNvSpPr>
          <p:nvPr/>
        </p:nvSpPr>
        <p:spPr bwMode="auto">
          <a:xfrm>
            <a:off x="165625" y="109603"/>
            <a:ext cx="23214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Feature selection</a:t>
            </a:r>
          </a:p>
        </p:txBody>
      </p:sp>
      <p:sp>
        <p:nvSpPr>
          <p:cNvPr id="3" name="文本框 9">
            <a:extLst>
              <a:ext uri="{FF2B5EF4-FFF2-40B4-BE49-F238E27FC236}">
                <a16:creationId xmlns:a16="http://schemas.microsoft.com/office/drawing/2014/main" id="{96D6344D-85C7-468A-8CFC-076AFA196CBC}"/>
              </a:ext>
            </a:extLst>
          </p:cNvPr>
          <p:cNvSpPr txBox="1"/>
          <p:nvPr/>
        </p:nvSpPr>
        <p:spPr>
          <a:xfrm>
            <a:off x="122352" y="915566"/>
            <a:ext cx="4015281" cy="307777"/>
          </a:xfrm>
          <a:prstGeom prst="rect">
            <a:avLst/>
          </a:prstGeom>
          <a:noFill/>
        </p:spPr>
        <p:txBody>
          <a:bodyPr wrap="square" rtlCol="0">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marL="285750" indent="-285750">
              <a:buFont typeface="Wingdings" panose="05000000000000000000" pitchFamily="2" charset="2"/>
              <a:buChar char="Ø"/>
            </a:pPr>
            <a:r>
              <a:rPr lang="en-US" altLang="zh-CN" sz="1400" dirty="0"/>
              <a:t> </a:t>
            </a:r>
            <a:r>
              <a:rPr lang="en-US" altLang="zh-CN" sz="1400" b="1" dirty="0">
                <a:latin typeface="Times New Roman" panose="02020603050405020304" pitchFamily="18" charset="0"/>
                <a:cs typeface="Times New Roman" panose="02020603050405020304" pitchFamily="18" charset="0"/>
              </a:rPr>
              <a:t>Dataset</a:t>
            </a:r>
            <a:endParaRPr lang="zh-CN" altLang="en-US" sz="1400" b="1" dirty="0">
              <a:latin typeface="Times New Roman" panose="02020603050405020304" pitchFamily="18" charset="0"/>
              <a:cs typeface="Times New Roman" panose="02020603050405020304" pitchFamily="18" charset="0"/>
            </a:endParaRPr>
          </a:p>
        </p:txBody>
      </p:sp>
      <p:sp>
        <p:nvSpPr>
          <p:cNvPr id="4" name="矩形 1">
            <a:extLst>
              <a:ext uri="{FF2B5EF4-FFF2-40B4-BE49-F238E27FC236}">
                <a16:creationId xmlns:a16="http://schemas.microsoft.com/office/drawing/2014/main" id="{8BD754B4-4AD9-4AC7-B0B1-37CF668D0DF2}"/>
              </a:ext>
            </a:extLst>
          </p:cNvPr>
          <p:cNvSpPr/>
          <p:nvPr/>
        </p:nvSpPr>
        <p:spPr>
          <a:xfrm>
            <a:off x="132566" y="1347614"/>
            <a:ext cx="6607759" cy="692497"/>
          </a:xfrm>
          <a:prstGeom prst="rect">
            <a:avLst/>
          </a:prstGeom>
        </p:spPr>
        <p:txBody>
          <a:bodyPr wrap="square">
            <a:spAutoFit/>
          </a:bodyPr>
          <a:lstStyle>
            <a:defPPr>
              <a:defRPr lang="en-US"/>
            </a:defPPr>
            <a:lvl1pPr marL="0" algn="l" defTabSz="685165" rtl="0" eaLnBrk="1" latinLnBrk="0" hangingPunct="1">
              <a:defRPr sz="1350" kern="1200">
                <a:solidFill>
                  <a:schemeClr val="tx1"/>
                </a:solidFill>
                <a:latin typeface="+mn-lt"/>
                <a:ea typeface="+mn-ea"/>
                <a:cs typeface="+mn-cs"/>
              </a:defRPr>
            </a:lvl1pPr>
            <a:lvl2pPr marL="342900" algn="l" defTabSz="685165" rtl="0" eaLnBrk="1" latinLnBrk="0" hangingPunct="1">
              <a:defRPr sz="1350" kern="1200">
                <a:solidFill>
                  <a:schemeClr val="tx1"/>
                </a:solidFill>
                <a:latin typeface="+mn-lt"/>
                <a:ea typeface="+mn-ea"/>
                <a:cs typeface="+mn-cs"/>
              </a:defRPr>
            </a:lvl2pPr>
            <a:lvl3pPr marL="685800" algn="l" defTabSz="685165" rtl="0" eaLnBrk="1" latinLnBrk="0" hangingPunct="1">
              <a:defRPr sz="1350" kern="1200">
                <a:solidFill>
                  <a:schemeClr val="tx1"/>
                </a:solidFill>
                <a:latin typeface="+mn-lt"/>
                <a:ea typeface="+mn-ea"/>
                <a:cs typeface="+mn-cs"/>
              </a:defRPr>
            </a:lvl3pPr>
            <a:lvl4pPr marL="1028700" algn="l" defTabSz="685165" rtl="0" eaLnBrk="1" latinLnBrk="0" hangingPunct="1">
              <a:defRPr sz="1350" kern="1200">
                <a:solidFill>
                  <a:schemeClr val="tx1"/>
                </a:solidFill>
                <a:latin typeface="+mn-lt"/>
                <a:ea typeface="+mn-ea"/>
                <a:cs typeface="+mn-cs"/>
              </a:defRPr>
            </a:lvl4pPr>
            <a:lvl5pPr marL="1371600" algn="l" defTabSz="685165" rtl="0" eaLnBrk="1" latinLnBrk="0" hangingPunct="1">
              <a:defRPr sz="1350" kern="1200">
                <a:solidFill>
                  <a:schemeClr val="tx1"/>
                </a:solidFill>
                <a:latin typeface="+mn-lt"/>
                <a:ea typeface="+mn-ea"/>
                <a:cs typeface="+mn-cs"/>
              </a:defRPr>
            </a:lvl5pPr>
            <a:lvl6pPr marL="1714500" algn="l" defTabSz="685165" rtl="0" eaLnBrk="1" latinLnBrk="0" hangingPunct="1">
              <a:defRPr sz="1350" kern="1200">
                <a:solidFill>
                  <a:schemeClr val="tx1"/>
                </a:solidFill>
                <a:latin typeface="+mn-lt"/>
                <a:ea typeface="+mn-ea"/>
                <a:cs typeface="+mn-cs"/>
              </a:defRPr>
            </a:lvl6pPr>
            <a:lvl7pPr marL="2057400" algn="l" defTabSz="685165" rtl="0" eaLnBrk="1" latinLnBrk="0" hangingPunct="1">
              <a:defRPr sz="1350" kern="1200">
                <a:solidFill>
                  <a:schemeClr val="tx1"/>
                </a:solidFill>
                <a:latin typeface="+mn-lt"/>
                <a:ea typeface="+mn-ea"/>
                <a:cs typeface="+mn-cs"/>
              </a:defRPr>
            </a:lvl7pPr>
            <a:lvl8pPr marL="2400300" algn="l" defTabSz="685165" rtl="0" eaLnBrk="1" latinLnBrk="0" hangingPunct="1">
              <a:defRPr sz="1350" kern="1200">
                <a:solidFill>
                  <a:schemeClr val="tx1"/>
                </a:solidFill>
                <a:latin typeface="+mn-lt"/>
                <a:ea typeface="+mn-ea"/>
                <a:cs typeface="+mn-cs"/>
              </a:defRPr>
            </a:lvl8pPr>
            <a:lvl9pPr marL="2743200" algn="l" defTabSz="685165" rtl="0" eaLnBrk="1" latinLnBrk="0" hangingPunct="1">
              <a:defRPr sz="1350" kern="1200">
                <a:solidFill>
                  <a:schemeClr val="tx1"/>
                </a:solidFill>
                <a:latin typeface="+mn-lt"/>
                <a:ea typeface="+mn-ea"/>
                <a:cs typeface="+mn-cs"/>
              </a:defRPr>
            </a:lvl9pPr>
          </a:lstStyle>
          <a:p>
            <a:pPr algn="just"/>
            <a:r>
              <a:rPr lang="en-GB" altLang="zh-CN" sz="1300" dirty="0">
                <a:latin typeface="Times New Roman" panose="02020603050405020304" pitchFamily="18" charset="0"/>
                <a:ea typeface="等线" panose="02010600030101010101" pitchFamily="2" charset="-122"/>
                <a:cs typeface="Times New Roman" panose="02020603050405020304" pitchFamily="18" charset="0"/>
              </a:rPr>
              <a:t>The hourly weather data used in this study is supported by the MET office </a:t>
            </a:r>
            <a:r>
              <a:rPr lang="en-US" altLang="zh-CN" sz="1300" dirty="0">
                <a:latin typeface="Times New Roman" panose="02020603050405020304" pitchFamily="18" charset="0"/>
                <a:ea typeface="等线" panose="02010600030101010101" pitchFamily="2" charset="-122"/>
                <a:cs typeface="Times New Roman" panose="02020603050405020304" pitchFamily="18" charset="0"/>
              </a:rPr>
              <a:t>and the data is </a:t>
            </a:r>
            <a:r>
              <a:rPr lang="en-GB" altLang="zh-CN" sz="1300" dirty="0">
                <a:latin typeface="Times New Roman" panose="02020603050405020304" pitchFamily="18" charset="0"/>
                <a:ea typeface="等线" panose="02010600030101010101" pitchFamily="2" charset="-122"/>
                <a:cs typeface="Times New Roman" panose="02020603050405020304" pitchFamily="18" charset="0"/>
              </a:rPr>
              <a:t>collected from the weather station close to Huddersfield in the UK. The historical observation data range from May to September in 2018.</a:t>
            </a:r>
          </a:p>
        </p:txBody>
      </p:sp>
      <p:sp>
        <p:nvSpPr>
          <p:cNvPr id="5" name="文本框 2">
            <a:extLst>
              <a:ext uri="{FF2B5EF4-FFF2-40B4-BE49-F238E27FC236}">
                <a16:creationId xmlns:a16="http://schemas.microsoft.com/office/drawing/2014/main" id="{CF6443F8-1E37-40D5-8FE3-3567CBCBB55B}"/>
              </a:ext>
            </a:extLst>
          </p:cNvPr>
          <p:cNvSpPr txBox="1"/>
          <p:nvPr/>
        </p:nvSpPr>
        <p:spPr>
          <a:xfrm>
            <a:off x="122352" y="2283718"/>
            <a:ext cx="6552728" cy="1256691"/>
          </a:xfrm>
          <a:prstGeom prst="rect">
            <a:avLst/>
          </a:prstGeom>
          <a:noFill/>
        </p:spPr>
        <p:txBody>
          <a:bodyPr wrap="square" rtlCol="0">
            <a:spAutoFit/>
          </a:bodyPr>
          <a:lstStyle/>
          <a:p>
            <a:pPr>
              <a:lnSpc>
                <a:spcPct val="150000"/>
              </a:lnSpc>
            </a:pPr>
            <a:r>
              <a:rPr lang="en-US" altLang="zh-CN" sz="1300" b="1" dirty="0">
                <a:latin typeface="Times New Roman" panose="02020603050405020304" pitchFamily="18" charset="0"/>
                <a:cs typeface="Times New Roman" panose="02020603050405020304" pitchFamily="18" charset="0"/>
              </a:rPr>
              <a:t>Meteorological data: </a:t>
            </a:r>
            <a:r>
              <a:rPr lang="en-US" altLang="zh-CN" sz="1300" dirty="0">
                <a:latin typeface="Times New Roman" panose="02020603050405020304" pitchFamily="18" charset="0"/>
                <a:cs typeface="Times New Roman" panose="02020603050405020304" pitchFamily="18" charset="0"/>
              </a:rPr>
              <a:t>solar radiation, </a:t>
            </a:r>
            <a:r>
              <a:rPr lang="en-GB" altLang="zh-CN" sz="1300" dirty="0">
                <a:latin typeface="Times New Roman" panose="02020603050405020304" pitchFamily="18" charset="0"/>
                <a:cs typeface="Times New Roman" panose="02020603050405020304" pitchFamily="18" charset="0"/>
              </a:rPr>
              <a:t>hour, temperature, humidity, wind direction, windspeed, gust, pressure, and cloud cover.</a:t>
            </a:r>
            <a:endParaRPr lang="en-US" altLang="zh-CN" sz="1300" b="1" dirty="0">
              <a:latin typeface="Times New Roman" panose="02020603050405020304" pitchFamily="18" charset="0"/>
              <a:cs typeface="Times New Roman" panose="02020603050405020304" pitchFamily="18" charset="0"/>
            </a:endParaRPr>
          </a:p>
          <a:p>
            <a:pPr>
              <a:lnSpc>
                <a:spcPct val="150000"/>
              </a:lnSpc>
            </a:pPr>
            <a:r>
              <a:rPr lang="en-US" altLang="zh-CN" sz="1300" b="1" dirty="0">
                <a:latin typeface="Times New Roman" panose="02020603050405020304" pitchFamily="18" charset="0"/>
                <a:cs typeface="Times New Roman" panose="02020603050405020304" pitchFamily="18" charset="0"/>
              </a:rPr>
              <a:t>Training data: </a:t>
            </a:r>
            <a:r>
              <a:rPr lang="en-GB" altLang="zh-CN" sz="1300" dirty="0">
                <a:latin typeface="Times New Roman" panose="02020603050405020304" pitchFamily="18" charset="0"/>
                <a:cs typeface="Times New Roman" panose="02020603050405020304" pitchFamily="18" charset="0"/>
              </a:rPr>
              <a:t>hourly data from May to September in 2018.</a:t>
            </a:r>
            <a:endParaRPr lang="en-US" altLang="zh-CN" sz="1300" dirty="0">
              <a:latin typeface="Times New Roman" panose="02020603050405020304" pitchFamily="18" charset="0"/>
              <a:cs typeface="Times New Roman" panose="02020603050405020304" pitchFamily="18" charset="0"/>
            </a:endParaRPr>
          </a:p>
          <a:p>
            <a:pPr>
              <a:lnSpc>
                <a:spcPct val="150000"/>
              </a:lnSpc>
            </a:pPr>
            <a:r>
              <a:rPr lang="en-US" altLang="zh-CN" sz="1300" b="1" dirty="0">
                <a:latin typeface="Times New Roman" panose="02020603050405020304" pitchFamily="18" charset="0"/>
                <a:cs typeface="Times New Roman" panose="02020603050405020304" pitchFamily="18" charset="0"/>
              </a:rPr>
              <a:t>Testing data: </a:t>
            </a:r>
            <a:r>
              <a:rPr lang="en-GB" altLang="zh-CN" sz="1300" dirty="0">
                <a:latin typeface="Times New Roman" panose="02020603050405020304" pitchFamily="18" charset="0"/>
                <a:cs typeface="Times New Roman" panose="02020603050405020304" pitchFamily="18" charset="0"/>
              </a:rPr>
              <a:t>the data of the first day of each month. </a:t>
            </a:r>
            <a:endParaRPr lang="en-US" altLang="zh-CN"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2672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custDataLst>
              <p:tags r:id="rId1"/>
            </p:custDataLst>
            <p:extLst>
              <p:ext uri="{D42A27DB-BD31-4B8C-83A1-F6EECF244321}">
                <p14:modId xmlns:p14="http://schemas.microsoft.com/office/powerpoint/2010/main" val="2743372253"/>
              </p:ext>
            </p:extLst>
          </p:nvPr>
        </p:nvGraphicFramePr>
        <p:xfrm>
          <a:off x="250197" y="1491630"/>
          <a:ext cx="6244209" cy="2524481"/>
        </p:xfrm>
        <a:graphic>
          <a:graphicData uri="http://schemas.openxmlformats.org/drawingml/2006/table">
            <a:tbl>
              <a:tblPr firstRow="1" firstCol="1" bandRow="1">
                <a:tableStyleId>{FABFCF23-3B69-468F-B69F-88F6DE6A72F2}</a:tableStyleId>
              </a:tblPr>
              <a:tblGrid>
                <a:gridCol w="1080120">
                  <a:extLst>
                    <a:ext uri="{9D8B030D-6E8A-4147-A177-3AD203B41FA5}">
                      <a16:colId xmlns:a16="http://schemas.microsoft.com/office/drawing/2014/main" val="20000"/>
                    </a:ext>
                  </a:extLst>
                </a:gridCol>
                <a:gridCol w="755374">
                  <a:extLst>
                    <a:ext uri="{9D8B030D-6E8A-4147-A177-3AD203B41FA5}">
                      <a16:colId xmlns:a16="http://schemas.microsoft.com/office/drawing/2014/main" val="20001"/>
                    </a:ext>
                  </a:extLst>
                </a:gridCol>
                <a:gridCol w="881743">
                  <a:extLst>
                    <a:ext uri="{9D8B030D-6E8A-4147-A177-3AD203B41FA5}">
                      <a16:colId xmlns:a16="http://schemas.microsoft.com/office/drawing/2014/main" val="20002"/>
                    </a:ext>
                  </a:extLst>
                </a:gridCol>
                <a:gridCol w="881743">
                  <a:extLst>
                    <a:ext uri="{9D8B030D-6E8A-4147-A177-3AD203B41FA5}">
                      <a16:colId xmlns:a16="http://schemas.microsoft.com/office/drawing/2014/main" val="20003"/>
                    </a:ext>
                  </a:extLst>
                </a:gridCol>
                <a:gridCol w="881743">
                  <a:extLst>
                    <a:ext uri="{9D8B030D-6E8A-4147-A177-3AD203B41FA5}">
                      <a16:colId xmlns:a16="http://schemas.microsoft.com/office/drawing/2014/main" val="20004"/>
                    </a:ext>
                  </a:extLst>
                </a:gridCol>
                <a:gridCol w="881743">
                  <a:extLst>
                    <a:ext uri="{9D8B030D-6E8A-4147-A177-3AD203B41FA5}">
                      <a16:colId xmlns:a16="http://schemas.microsoft.com/office/drawing/2014/main" val="20005"/>
                    </a:ext>
                  </a:extLst>
                </a:gridCol>
                <a:gridCol w="881743">
                  <a:extLst>
                    <a:ext uri="{9D8B030D-6E8A-4147-A177-3AD203B41FA5}">
                      <a16:colId xmlns:a16="http://schemas.microsoft.com/office/drawing/2014/main" val="20006"/>
                    </a:ext>
                  </a:extLst>
                </a:gridCol>
              </a:tblGrid>
              <a:tr h="251460">
                <a:tc rowSpan="2">
                  <a:txBody>
                    <a:bodyPr/>
                    <a:lstStyle/>
                    <a:p>
                      <a:pPr algn="ctr">
                        <a:lnSpc>
                          <a:spcPct val="150000"/>
                        </a:lnSpc>
                        <a:spcAft>
                          <a:spcPts val="400"/>
                        </a:spcAft>
                      </a:pPr>
                      <a:r>
                        <a:rPr lang="en-GB" sz="1100" dirty="0">
                          <a:effectLst/>
                          <a:latin typeface="Times New Roman" panose="02020603050405020304" pitchFamily="18" charset="0"/>
                          <a:cs typeface="Times New Roman" panose="02020603050405020304" pitchFamily="18" charset="0"/>
                        </a:rPr>
                        <a:t>Input</a:t>
                      </a:r>
                    </a:p>
                    <a:p>
                      <a:pPr algn="ctr">
                        <a:lnSpc>
                          <a:spcPct val="150000"/>
                        </a:lnSpc>
                        <a:spcAft>
                          <a:spcPts val="400"/>
                        </a:spcAft>
                      </a:pPr>
                      <a:r>
                        <a:rPr lang="en-GB" sz="1100" dirty="0">
                          <a:effectLst/>
                          <a:latin typeface="Times New Roman" panose="02020603050405020304" pitchFamily="18" charset="0"/>
                          <a:cs typeface="Times New Roman" panose="02020603050405020304" pitchFamily="18" charset="0"/>
                        </a:rPr>
                        <a:t>Variables</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gridSpan="6">
                  <a:txBody>
                    <a:bodyPr/>
                    <a:lstStyle/>
                    <a:p>
                      <a:pPr algn="ctr">
                        <a:lnSpc>
                          <a:spcPct val="150000"/>
                        </a:lnSpc>
                        <a:spcAft>
                          <a:spcPts val="400"/>
                        </a:spcAft>
                      </a:pPr>
                      <a:r>
                        <a:rPr lang="en-GB" sz="1100" dirty="0">
                          <a:effectLst/>
                          <a:latin typeface="Times New Roman" panose="02020603050405020304" pitchFamily="18" charset="0"/>
                          <a:cs typeface="Times New Roman" panose="02020603050405020304" pitchFamily="18" charset="0"/>
                        </a:rPr>
                        <a:t>R</a:t>
                      </a:r>
                      <a:r>
                        <a:rPr lang="en-GB" sz="1100" baseline="30000" dirty="0">
                          <a:effectLst/>
                          <a:latin typeface="Times New Roman" panose="02020603050405020304" pitchFamily="18" charset="0"/>
                          <a:cs typeface="Times New Roman" panose="02020603050405020304" pitchFamily="18" charset="0"/>
                        </a:rPr>
                        <a:t>2 </a:t>
                      </a:r>
                      <a:r>
                        <a:rPr lang="en-GB" sz="1100" dirty="0">
                          <a:effectLst/>
                          <a:latin typeface="Times New Roman" panose="02020603050405020304" pitchFamily="18" charset="0"/>
                          <a:cs typeface="Times New Roman" panose="02020603050405020304" pitchFamily="18" charset="0"/>
                        </a:rPr>
                        <a:t>(%)</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2260">
                <a:tc vMerge="1">
                  <a:txBody>
                    <a:bodyPr/>
                    <a:lstStyle/>
                    <a:p>
                      <a:endParaRPr lang="en-US"/>
                    </a:p>
                  </a:txBody>
                  <a:tcPr/>
                </a:tc>
                <a:tc>
                  <a:txBody>
                    <a:bodyPr/>
                    <a:lstStyle/>
                    <a:p>
                      <a:pPr algn="just">
                        <a:lnSpc>
                          <a:spcPct val="150000"/>
                        </a:lnSpc>
                        <a:spcAft>
                          <a:spcPts val="800"/>
                        </a:spcAft>
                      </a:pPr>
                      <a:r>
                        <a:rPr lang="en-GB" sz="1100">
                          <a:effectLst/>
                          <a:latin typeface="Times New Roman" panose="02020603050405020304" pitchFamily="18" charset="0"/>
                          <a:cs typeface="Times New Roman" panose="02020603050405020304" pitchFamily="18" charset="0"/>
                        </a:rPr>
                        <a:t>1</a:t>
                      </a:r>
                      <a:r>
                        <a:rPr lang="en-GB" sz="1100" baseline="30000">
                          <a:effectLst/>
                          <a:latin typeface="Times New Roman" panose="02020603050405020304" pitchFamily="18" charset="0"/>
                          <a:cs typeface="Times New Roman" panose="02020603050405020304" pitchFamily="18" charset="0"/>
                        </a:rPr>
                        <a:t>st</a:t>
                      </a:r>
                      <a:r>
                        <a:rPr lang="en-GB" sz="1100">
                          <a:effectLst/>
                          <a:latin typeface="Times New Roman" panose="02020603050405020304" pitchFamily="18" charset="0"/>
                          <a:cs typeface="Times New Roman" panose="02020603050405020304" pitchFamily="18" charset="0"/>
                        </a:rPr>
                        <a:t> May.</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latin typeface="Times New Roman" panose="02020603050405020304" pitchFamily="18" charset="0"/>
                          <a:cs typeface="Times New Roman" panose="02020603050405020304" pitchFamily="18" charset="0"/>
                        </a:rPr>
                        <a:t>1</a:t>
                      </a:r>
                      <a:r>
                        <a:rPr lang="en-GB" sz="1100" baseline="30000" dirty="0">
                          <a:effectLst/>
                          <a:latin typeface="Times New Roman" panose="02020603050405020304" pitchFamily="18" charset="0"/>
                          <a:cs typeface="Times New Roman" panose="02020603050405020304" pitchFamily="18" charset="0"/>
                        </a:rPr>
                        <a:t>st</a:t>
                      </a:r>
                      <a:r>
                        <a:rPr lang="en-GB" sz="1100" dirty="0">
                          <a:effectLst/>
                          <a:latin typeface="Times New Roman" panose="02020603050405020304" pitchFamily="18" charset="0"/>
                          <a:cs typeface="Times New Roman" panose="02020603050405020304" pitchFamily="18" charset="0"/>
                        </a:rPr>
                        <a:t> Jun.</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dirty="0">
                          <a:effectLst/>
                          <a:latin typeface="Times New Roman" panose="02020603050405020304" pitchFamily="18" charset="0"/>
                          <a:cs typeface="Times New Roman" panose="02020603050405020304" pitchFamily="18" charset="0"/>
                        </a:rPr>
                        <a:t>1</a:t>
                      </a:r>
                      <a:r>
                        <a:rPr lang="en-GB" sz="1100" baseline="30000" dirty="0">
                          <a:effectLst/>
                          <a:latin typeface="Times New Roman" panose="02020603050405020304" pitchFamily="18" charset="0"/>
                          <a:cs typeface="Times New Roman" panose="02020603050405020304" pitchFamily="18" charset="0"/>
                        </a:rPr>
                        <a:t>st</a:t>
                      </a:r>
                      <a:r>
                        <a:rPr lang="en-GB" sz="1100" dirty="0">
                          <a:effectLst/>
                          <a:latin typeface="Times New Roman" panose="02020603050405020304" pitchFamily="18" charset="0"/>
                          <a:cs typeface="Times New Roman" panose="02020603050405020304" pitchFamily="18" charset="0"/>
                        </a:rPr>
                        <a:t> Jul.</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latin typeface="Times New Roman" panose="02020603050405020304" pitchFamily="18" charset="0"/>
                          <a:cs typeface="Times New Roman" panose="02020603050405020304" pitchFamily="18" charset="0"/>
                        </a:rPr>
                        <a:t>1</a:t>
                      </a:r>
                      <a:r>
                        <a:rPr lang="en-GB" sz="1100" baseline="30000">
                          <a:effectLst/>
                          <a:latin typeface="Times New Roman" panose="02020603050405020304" pitchFamily="18" charset="0"/>
                          <a:cs typeface="Times New Roman" panose="02020603050405020304" pitchFamily="18" charset="0"/>
                        </a:rPr>
                        <a:t>st</a:t>
                      </a:r>
                      <a:r>
                        <a:rPr lang="en-GB" sz="1100">
                          <a:effectLst/>
                          <a:latin typeface="Times New Roman" panose="02020603050405020304" pitchFamily="18" charset="0"/>
                          <a:cs typeface="Times New Roman" panose="02020603050405020304" pitchFamily="18" charset="0"/>
                        </a:rPr>
                        <a:t> Aug.</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800"/>
                        </a:spcAft>
                      </a:pPr>
                      <a:r>
                        <a:rPr lang="en-GB" sz="1100">
                          <a:effectLst/>
                          <a:latin typeface="Times New Roman" panose="02020603050405020304" pitchFamily="18" charset="0"/>
                          <a:cs typeface="Times New Roman" panose="02020603050405020304" pitchFamily="18" charset="0"/>
                        </a:rPr>
                        <a:t>1</a:t>
                      </a:r>
                      <a:r>
                        <a:rPr lang="en-GB" sz="1100" baseline="30000">
                          <a:effectLst/>
                          <a:latin typeface="Times New Roman" panose="02020603050405020304" pitchFamily="18" charset="0"/>
                          <a:cs typeface="Times New Roman" panose="02020603050405020304" pitchFamily="18" charset="0"/>
                        </a:rPr>
                        <a:t>st</a:t>
                      </a:r>
                      <a:r>
                        <a:rPr lang="en-GB" sz="1100">
                          <a:effectLst/>
                          <a:latin typeface="Times New Roman" panose="02020603050405020304" pitchFamily="18" charset="0"/>
                          <a:cs typeface="Times New Roman" panose="02020603050405020304" pitchFamily="18" charset="0"/>
                        </a:rPr>
                        <a:t> Sep.</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Average</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51460">
                <a:tc>
                  <a:txBody>
                    <a:bodyPr/>
                    <a:lstStyle/>
                    <a:p>
                      <a:pPr algn="just">
                        <a:lnSpc>
                          <a:spcPct val="150000"/>
                        </a:lnSpc>
                        <a:spcAft>
                          <a:spcPts val="400"/>
                        </a:spcAft>
                      </a:pPr>
                      <a:r>
                        <a:rPr lang="en-GB" sz="1100" dirty="0">
                          <a:solidFill>
                            <a:srgbClr val="FF0000"/>
                          </a:solidFill>
                          <a:effectLst/>
                          <a:latin typeface="Times New Roman" panose="02020603050405020304" pitchFamily="18" charset="0"/>
                          <a:cs typeface="Times New Roman" panose="02020603050405020304" pitchFamily="18" charset="0"/>
                        </a:rPr>
                        <a:t>Hour</a:t>
                      </a:r>
                      <a:endParaRPr lang="en-GB" sz="1100" b="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85.55</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86.03</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97.46</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78.04</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90.69</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87.55</a:t>
                      </a:r>
                      <a:endParaRPr lang="en-GB" sz="1100" b="1"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21361">
                <a:tc>
                  <a:txBody>
                    <a:bodyPr/>
                    <a:lstStyle/>
                    <a:p>
                      <a:pPr algn="l">
                        <a:lnSpc>
                          <a:spcPct val="150000"/>
                        </a:lnSpc>
                        <a:spcAft>
                          <a:spcPts val="400"/>
                        </a:spcAft>
                      </a:pPr>
                      <a:r>
                        <a:rPr lang="en-GB" sz="1100" dirty="0">
                          <a:solidFill>
                            <a:srgbClr val="FF0000"/>
                          </a:solidFill>
                          <a:effectLst/>
                          <a:latin typeface="Times New Roman" panose="02020603050405020304" pitchFamily="18" charset="0"/>
                          <a:cs typeface="Times New Roman" panose="02020603050405020304" pitchFamily="18" charset="0"/>
                        </a:rPr>
                        <a:t>Humidity</a:t>
                      </a:r>
                      <a:endParaRPr lang="en-GB" sz="1100" b="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35.10</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52.86</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19.01</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24.42</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63.39</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marL="0" algn="just" defTabSz="685800" rtl="0" eaLnBrk="1" latinLnBrk="0" hangingPunct="1">
                        <a:lnSpc>
                          <a:spcPct val="150000"/>
                        </a:lnSpc>
                        <a:spcAft>
                          <a:spcPts val="400"/>
                        </a:spcAft>
                      </a:pPr>
                      <a:r>
                        <a:rPr lang="en-GB" sz="1100" kern="1200" dirty="0">
                          <a:effectLst/>
                          <a:latin typeface="Times New Roman" panose="02020603050405020304" pitchFamily="18" charset="0"/>
                          <a:cs typeface="Times New Roman" panose="02020603050405020304" pitchFamily="18" charset="0"/>
                        </a:rPr>
                        <a:t>38.956</a:t>
                      </a:r>
                      <a:endParaRPr lang="en-GB" sz="11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57793">
                <a:tc>
                  <a:txBody>
                    <a:bodyPr/>
                    <a:lstStyle/>
                    <a:p>
                      <a:pPr algn="l">
                        <a:lnSpc>
                          <a:spcPct val="150000"/>
                        </a:lnSpc>
                        <a:spcAft>
                          <a:spcPts val="400"/>
                        </a:spcAft>
                      </a:pPr>
                      <a:r>
                        <a:rPr lang="en-GB" sz="1100" dirty="0">
                          <a:solidFill>
                            <a:srgbClr val="FF0000"/>
                          </a:solidFill>
                          <a:effectLst/>
                          <a:latin typeface="Times New Roman" panose="02020603050405020304" pitchFamily="18" charset="0"/>
                          <a:cs typeface="Times New Roman" panose="02020603050405020304" pitchFamily="18" charset="0"/>
                        </a:rPr>
                        <a:t>Temperature</a:t>
                      </a:r>
                      <a:endParaRPr lang="en-GB" sz="1100" b="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26.27</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36.52</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39.81</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18.55</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20.15</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marL="0" algn="just" defTabSz="685800" rtl="0" eaLnBrk="1" latinLnBrk="0" hangingPunct="1">
                        <a:lnSpc>
                          <a:spcPct val="150000"/>
                        </a:lnSpc>
                        <a:spcAft>
                          <a:spcPts val="400"/>
                        </a:spcAft>
                      </a:pPr>
                      <a:r>
                        <a:rPr lang="en-GB" sz="1100" kern="1200" dirty="0">
                          <a:effectLst/>
                          <a:latin typeface="Times New Roman" panose="02020603050405020304" pitchFamily="18" charset="0"/>
                          <a:cs typeface="Times New Roman" panose="02020603050405020304" pitchFamily="18" charset="0"/>
                        </a:rPr>
                        <a:t>28.26</a:t>
                      </a:r>
                      <a:endParaRPr lang="en-GB" sz="1100" b="1"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293369">
                <a:tc>
                  <a:txBody>
                    <a:bodyPr/>
                    <a:lstStyle/>
                    <a:p>
                      <a:pPr algn="l">
                        <a:lnSpc>
                          <a:spcPct val="150000"/>
                        </a:lnSpc>
                        <a:spcAft>
                          <a:spcPts val="400"/>
                        </a:spcAft>
                      </a:pPr>
                      <a:r>
                        <a:rPr lang="en-GB" sz="1100" dirty="0">
                          <a:effectLst/>
                          <a:latin typeface="Times New Roman" panose="02020603050405020304" pitchFamily="18" charset="0"/>
                          <a:cs typeface="Times New Roman" panose="02020603050405020304" pitchFamily="18" charset="0"/>
                        </a:rPr>
                        <a:t>Windspeed</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5.00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31.12</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7.03</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22.23</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38.11</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marL="0" algn="just" defTabSz="685800" rtl="0" eaLnBrk="1" latinLnBrk="0" hangingPunct="1">
                        <a:lnSpc>
                          <a:spcPct val="150000"/>
                        </a:lnSpc>
                        <a:spcAft>
                          <a:spcPts val="400"/>
                        </a:spcAft>
                      </a:pPr>
                      <a:r>
                        <a:rPr lang="en-GB" sz="1100" kern="1200" dirty="0">
                          <a:effectLst/>
                          <a:latin typeface="Times New Roman" panose="02020603050405020304" pitchFamily="18" charset="0"/>
                          <a:cs typeface="Times New Roman" panose="02020603050405020304" pitchFamily="18" charset="0"/>
                        </a:rPr>
                        <a:t>20.698</a:t>
                      </a:r>
                      <a:endParaRPr lang="en-GB"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247259">
                <a:tc>
                  <a:txBody>
                    <a:bodyPr/>
                    <a:lstStyle/>
                    <a:p>
                      <a:pPr algn="l">
                        <a:lnSpc>
                          <a:spcPct val="150000"/>
                        </a:lnSpc>
                        <a:spcAft>
                          <a:spcPts val="400"/>
                        </a:spcAft>
                      </a:pPr>
                      <a:r>
                        <a:rPr lang="en-GB" sz="1100" dirty="0">
                          <a:effectLst/>
                          <a:latin typeface="Times New Roman" panose="02020603050405020304" pitchFamily="18" charset="0"/>
                          <a:cs typeface="Times New Roman" panose="02020603050405020304" pitchFamily="18" charset="0"/>
                        </a:rPr>
                        <a:t>Gust</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4.00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23.20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0.80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0.50</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51.17</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marL="0" algn="just" defTabSz="685800" rtl="0" eaLnBrk="1" latinLnBrk="0" hangingPunct="1">
                        <a:lnSpc>
                          <a:spcPct val="150000"/>
                        </a:lnSpc>
                        <a:spcAft>
                          <a:spcPts val="400"/>
                        </a:spcAft>
                      </a:pPr>
                      <a:r>
                        <a:rPr lang="en-GB" sz="1100" kern="1200" dirty="0">
                          <a:effectLst/>
                          <a:latin typeface="Times New Roman" panose="02020603050405020304" pitchFamily="18" charset="0"/>
                          <a:cs typeface="Times New Roman" panose="02020603050405020304" pitchFamily="18" charset="0"/>
                        </a:rPr>
                        <a:t>15.934</a:t>
                      </a:r>
                      <a:endParaRPr lang="en-GB"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256797">
                <a:tc>
                  <a:txBody>
                    <a:bodyPr/>
                    <a:lstStyle/>
                    <a:p>
                      <a:pPr algn="l">
                        <a:lnSpc>
                          <a:spcPct val="150000"/>
                        </a:lnSpc>
                        <a:spcAft>
                          <a:spcPts val="400"/>
                        </a:spcAft>
                      </a:pPr>
                      <a:r>
                        <a:rPr lang="en-GB" sz="1100" dirty="0">
                          <a:effectLst/>
                          <a:latin typeface="Times New Roman" panose="02020603050405020304" pitchFamily="18" charset="0"/>
                          <a:cs typeface="Times New Roman" panose="02020603050405020304" pitchFamily="18" charset="0"/>
                        </a:rPr>
                        <a:t>Wind direction</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6.01</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27.71</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14.7</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0.02</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15.78</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marL="0" algn="just" defTabSz="685800" rtl="0" eaLnBrk="1" latinLnBrk="0" hangingPunct="1">
                        <a:lnSpc>
                          <a:spcPct val="150000"/>
                        </a:lnSpc>
                        <a:spcAft>
                          <a:spcPts val="400"/>
                        </a:spcAft>
                      </a:pPr>
                      <a:r>
                        <a:rPr lang="en-GB" sz="1100" kern="1200" dirty="0">
                          <a:effectLst/>
                          <a:latin typeface="Times New Roman" panose="02020603050405020304" pitchFamily="18" charset="0"/>
                          <a:cs typeface="Times New Roman" panose="02020603050405020304" pitchFamily="18" charset="0"/>
                        </a:rPr>
                        <a:t>12.844</a:t>
                      </a:r>
                      <a:endParaRPr lang="en-GB"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221361">
                <a:tc>
                  <a:txBody>
                    <a:bodyPr/>
                    <a:lstStyle/>
                    <a:p>
                      <a:pPr algn="l">
                        <a:lnSpc>
                          <a:spcPct val="150000"/>
                        </a:lnSpc>
                        <a:spcAft>
                          <a:spcPts val="400"/>
                        </a:spcAft>
                      </a:pPr>
                      <a:r>
                        <a:rPr lang="en-GB" sz="1100">
                          <a:effectLst/>
                          <a:latin typeface="Times New Roman" panose="02020603050405020304" pitchFamily="18" charset="0"/>
                          <a:cs typeface="Times New Roman" panose="02020603050405020304" pitchFamily="18" charset="0"/>
                        </a:rPr>
                        <a:t>Pressure</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0.98</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2.08</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36.32</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38.07</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0.89</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marL="0" algn="just" defTabSz="685800" rtl="0" eaLnBrk="1" latinLnBrk="0" hangingPunct="1">
                        <a:lnSpc>
                          <a:spcPct val="150000"/>
                        </a:lnSpc>
                        <a:spcAft>
                          <a:spcPts val="400"/>
                        </a:spcAft>
                      </a:pPr>
                      <a:r>
                        <a:rPr lang="en-GB" sz="1100" kern="1200" dirty="0">
                          <a:effectLst/>
                          <a:latin typeface="Times New Roman" panose="02020603050405020304" pitchFamily="18" charset="0"/>
                          <a:cs typeface="Times New Roman" panose="02020603050405020304" pitchFamily="18" charset="0"/>
                        </a:rPr>
                        <a:t>15.668</a:t>
                      </a:r>
                      <a:endParaRPr lang="en-GB" sz="1100" kern="1200" dirty="0">
                        <a:solidFill>
                          <a:schemeClr val="dk1"/>
                        </a:solidFill>
                        <a:effectLst/>
                        <a:latin typeface="Times New Roman" panose="02020603050405020304" pitchFamily="18" charset="0"/>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221361">
                <a:tc>
                  <a:txBody>
                    <a:bodyPr/>
                    <a:lstStyle/>
                    <a:p>
                      <a:pPr algn="l">
                        <a:lnSpc>
                          <a:spcPct val="150000"/>
                        </a:lnSpc>
                        <a:spcAft>
                          <a:spcPts val="400"/>
                        </a:spcAft>
                      </a:pPr>
                      <a:r>
                        <a:rPr lang="en-GB" sz="1100">
                          <a:effectLst/>
                          <a:latin typeface="Times New Roman" panose="02020603050405020304" pitchFamily="18" charset="0"/>
                          <a:cs typeface="Times New Roman" panose="02020603050405020304" pitchFamily="18" charset="0"/>
                        </a:rPr>
                        <a:t>Cloud cover</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19.41</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0.02</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0.01</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7.50</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a:effectLst/>
                          <a:latin typeface="Times New Roman" panose="02020603050405020304" pitchFamily="18" charset="0"/>
                          <a:cs typeface="Times New Roman" panose="02020603050405020304" pitchFamily="18" charset="0"/>
                        </a:rPr>
                        <a:t>0.25</a:t>
                      </a:r>
                      <a:endParaRPr lang="en-GB" sz="1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400"/>
                        </a:spcAft>
                      </a:pPr>
                      <a:r>
                        <a:rPr lang="en-GB" sz="1100" dirty="0">
                          <a:effectLst/>
                          <a:latin typeface="Times New Roman" panose="02020603050405020304" pitchFamily="18" charset="0"/>
                          <a:cs typeface="Times New Roman" panose="02020603050405020304" pitchFamily="18" charset="0"/>
                        </a:rPr>
                        <a:t>5.438</a:t>
                      </a:r>
                      <a:endParaRPr lang="en-GB" sz="1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bl>
          </a:graphicData>
        </a:graphic>
      </p:graphicFrame>
      <p:sp>
        <p:nvSpPr>
          <p:cNvPr id="4" name="TextBox 1"/>
          <p:cNvSpPr txBox="1">
            <a:spLocks noChangeArrowheads="1"/>
          </p:cNvSpPr>
          <p:nvPr/>
        </p:nvSpPr>
        <p:spPr bwMode="auto">
          <a:xfrm>
            <a:off x="165625" y="109603"/>
            <a:ext cx="23214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sz="2400" dirty="0">
                <a:solidFill>
                  <a:schemeClr val="bg1"/>
                </a:solidFill>
                <a:latin typeface="Times New Roman" panose="02020603050405020304" pitchFamily="18" charset="0"/>
                <a:cs typeface="Times New Roman" panose="02020603050405020304" pitchFamily="18" charset="0"/>
              </a:rPr>
              <a:t>Feature selection</a:t>
            </a:r>
          </a:p>
        </p:txBody>
      </p:sp>
      <p:sp>
        <p:nvSpPr>
          <p:cNvPr id="6" name="TextBox 5"/>
          <p:cNvSpPr txBox="1"/>
          <p:nvPr/>
        </p:nvSpPr>
        <p:spPr>
          <a:xfrm>
            <a:off x="195347" y="4218034"/>
            <a:ext cx="2493280" cy="300082"/>
          </a:xfrm>
          <a:prstGeom prst="rect">
            <a:avLst/>
          </a:prstGeom>
          <a:noFill/>
        </p:spPr>
        <p:txBody>
          <a:bodyPr wrap="square" rtlCol="0">
            <a:spAutoFit/>
          </a:bodyPr>
          <a:lstStyle/>
          <a:p>
            <a:r>
              <a:rPr lang="en-GB" dirty="0">
                <a:latin typeface="Times New Roman" panose="02020603050405020304" pitchFamily="18" charset="0"/>
                <a:cs typeface="Times New Roman" panose="02020603050405020304" pitchFamily="18" charset="0"/>
              </a:rPr>
              <a:t>Hour + Humidity + Temperature</a:t>
            </a:r>
          </a:p>
        </p:txBody>
      </p:sp>
      <p:sp>
        <p:nvSpPr>
          <p:cNvPr id="7" name="文本框 2"/>
          <p:cNvSpPr txBox="1"/>
          <p:nvPr/>
        </p:nvSpPr>
        <p:spPr>
          <a:xfrm>
            <a:off x="0" y="926218"/>
            <a:ext cx="5085184" cy="376834"/>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altLang="zh-CN" sz="1400" b="1" dirty="0">
                <a:latin typeface="Times New Roman" panose="02020603050405020304" pitchFamily="18" charset="0"/>
                <a:cs typeface="Times New Roman" panose="02020603050405020304" pitchFamily="18" charset="0"/>
              </a:rPr>
              <a:t>Contribution analysis of Meteorological features using FNN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5afc55f1-8c0c-4159-812e-13c09c4e7080}"/>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836b7d36-ca85-42d1-a700-5561a31fc23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1252</TotalTime>
  <Words>946</Words>
  <Application>Microsoft Office PowerPoint</Application>
  <PresentationFormat>Custom</PresentationFormat>
  <Paragraphs>227</Paragraphs>
  <Slides>15</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Cambria Math</vt:lpstr>
      <vt:lpstr>Times New Roman</vt:lpstr>
      <vt:lpstr>Wingdings</vt:lpstr>
      <vt:lpstr>Office Theme</vt:lpstr>
      <vt:lpstr>Visio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Huddersfield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Karen Cambridge</cp:lastModifiedBy>
  <cp:revision>896</cp:revision>
  <dcterms:created xsi:type="dcterms:W3CDTF">2015-09-04T16:17:00Z</dcterms:created>
  <dcterms:modified xsi:type="dcterms:W3CDTF">2021-07-20T13:17:24Z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