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987" r:id="rId3"/>
    <p:sldId id="264" r:id="rId4"/>
    <p:sldId id="1003" r:id="rId5"/>
    <p:sldId id="1000" r:id="rId6"/>
    <p:sldId id="1002" r:id="rId7"/>
    <p:sldId id="1004" r:id="rId8"/>
    <p:sldId id="1001" r:id="rId9"/>
    <p:sldId id="1005" r:id="rId10"/>
    <p:sldId id="1006" r:id="rId11"/>
    <p:sldId id="994" r:id="rId12"/>
    <p:sldId id="989"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9B8"/>
    <a:srgbClr val="5182BE"/>
    <a:srgbClr val="F8F8F8"/>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6" autoAdjust="0"/>
    <p:restoredTop sz="73728" autoAdjust="0"/>
  </p:normalViewPr>
  <p:slideViewPr>
    <p:cSldViewPr snapToGrid="0">
      <p:cViewPr varScale="1">
        <p:scale>
          <a:sx n="56" d="100"/>
          <a:sy n="56" d="100"/>
        </p:scale>
        <p:origin x="1362"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3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A7CBB9D-0165-4B4E-A4F5-988EBF9B504C}" type="datetimeFigureOut">
              <a:rPr lang="en-US" smtClean="0"/>
              <a:pPr/>
              <a:t>7/15/2021</a:t>
            </a:fld>
            <a:endParaRPr lang="en-US"/>
          </a:p>
        </p:txBody>
      </p:sp>
      <p:sp>
        <p:nvSpPr>
          <p:cNvPr id="4" name="Slide Image Placeholder 3"/>
          <p:cNvSpPr>
            <a:spLocks noGrp="1" noRot="1" noChangeAspect="1"/>
          </p:cNvSpPr>
          <p:nvPr>
            <p:ph type="sldImg" idx="2"/>
          </p:nvPr>
        </p:nvSpPr>
        <p:spPr>
          <a:xfrm>
            <a:off x="189812" y="235527"/>
            <a:ext cx="6721207" cy="3781153"/>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03852" y="4146997"/>
            <a:ext cx="6894769" cy="5005951"/>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50930DA-D2D7-4B78-B495-E0FC2BC6DF3A}" type="slidenum">
              <a:rPr lang="en-US" smtClean="0"/>
              <a:pPr/>
              <a:t>‹#›</a:t>
            </a:fld>
            <a:endParaRPr lang="en-US"/>
          </a:p>
        </p:txBody>
      </p:sp>
    </p:spTree>
    <p:extLst>
      <p:ext uri="{BB962C8B-B14F-4D97-AF65-F5344CB8AC3E}">
        <p14:creationId xmlns:p14="http://schemas.microsoft.com/office/powerpoint/2010/main" val="3675218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pPr>
              <a:defRPr/>
            </a:pPr>
            <a:endParaRPr lang="en-US" altLang="ru-RU" dirty="0">
              <a:solidFill>
                <a:srgbClr val="CC2700"/>
              </a:solidFill>
            </a:endParaRPr>
          </a:p>
          <a:p>
            <a:pPr>
              <a:defRPr/>
            </a:pPr>
            <a:endParaRPr lang="en-US" altLang="ru-RU" dirty="0">
              <a:solidFill>
                <a:srgbClr val="CC2700"/>
              </a:solidFill>
            </a:endParaRPr>
          </a:p>
          <a:p>
            <a:pPr>
              <a:defRPr/>
            </a:pPr>
            <a:r>
              <a:rPr lang="en-US" altLang="ru-RU" dirty="0">
                <a:solidFill>
                  <a:srgbClr val="CC2700"/>
                </a:solidFill>
              </a:rPr>
              <a:t>Good afternoon</a:t>
            </a:r>
            <a:r>
              <a:rPr lang="en-US" altLang="ru-RU" baseline="0" dirty="0">
                <a:solidFill>
                  <a:srgbClr val="CC2700"/>
                </a:solidFill>
              </a:rPr>
              <a:t> d</a:t>
            </a:r>
            <a:r>
              <a:rPr lang="en-US" altLang="ru-RU" dirty="0">
                <a:solidFill>
                  <a:srgbClr val="CC2700"/>
                </a:solidFill>
              </a:rPr>
              <a:t>ear colleagues! </a:t>
            </a:r>
          </a:p>
          <a:p>
            <a:pPr>
              <a:defRPr/>
            </a:pPr>
            <a:r>
              <a:rPr lang="en-US" altLang="ru-RU" dirty="0">
                <a:solidFill>
                  <a:srgbClr val="CC2700"/>
                </a:solidFill>
              </a:rPr>
              <a:t>My name is Sergey </a:t>
            </a:r>
            <a:r>
              <a:rPr lang="en-US" altLang="ru-RU" dirty="0" err="1">
                <a:solidFill>
                  <a:srgbClr val="CC2700"/>
                </a:solidFill>
              </a:rPr>
              <a:t>Boychenko</a:t>
            </a:r>
            <a:endParaRPr lang="en-US" altLang="ru-RU" dirty="0">
              <a:solidFill>
                <a:srgbClr val="CC2700"/>
              </a:solidFill>
            </a:endParaRPr>
          </a:p>
          <a:p>
            <a:pPr>
              <a:defRPr/>
            </a:pPr>
            <a:r>
              <a:rPr lang="en-US" altLang="ru-RU" dirty="0">
                <a:solidFill>
                  <a:srgbClr val="CC2700"/>
                </a:solidFill>
              </a:rPr>
              <a:t>I represent Russian</a:t>
            </a:r>
            <a:r>
              <a:rPr lang="en-US" altLang="ru-RU" baseline="0" dirty="0">
                <a:solidFill>
                  <a:srgbClr val="CC2700"/>
                </a:solidFill>
              </a:rPr>
              <a:t> company DYNAMICS.  </a:t>
            </a:r>
          </a:p>
          <a:p>
            <a:pPr>
              <a:defRPr/>
            </a:pPr>
            <a:r>
              <a:rPr lang="en-US" altLang="ru-RU" baseline="0" dirty="0">
                <a:solidFill>
                  <a:srgbClr val="CC2700"/>
                </a:solidFill>
              </a:rPr>
              <a:t>The main product of the company is the COMPACS system, that generates automatic prescriptions in real-time predictive analytics  by build-in Artificial Intelligence.  </a:t>
            </a:r>
          </a:p>
          <a:p>
            <a:pPr>
              <a:defRPr/>
            </a:pPr>
            <a:r>
              <a:rPr lang="en-US" altLang="ru-RU" dirty="0">
                <a:solidFill>
                  <a:srgbClr val="CC2700"/>
                </a:solidFill>
              </a:rPr>
              <a:t>I would like to present you my report on the topic: </a:t>
            </a:r>
            <a:endParaRPr lang="ru-RU" altLang="ru-RU" dirty="0">
              <a:solidFill>
                <a:srgbClr val="CC2700"/>
              </a:solidFill>
            </a:endParaRPr>
          </a:p>
          <a:p>
            <a:endParaRPr lang="en-US" dirty="0"/>
          </a:p>
        </p:txBody>
      </p:sp>
      <p:sp>
        <p:nvSpPr>
          <p:cNvPr id="4" name="Slide Number Placeholder 3"/>
          <p:cNvSpPr>
            <a:spLocks noGrp="1"/>
          </p:cNvSpPr>
          <p:nvPr>
            <p:ph type="sldNum" sz="quarter" idx="10"/>
          </p:nvPr>
        </p:nvSpPr>
        <p:spPr/>
        <p:txBody>
          <a:bodyPr/>
          <a:lstStyle/>
          <a:p>
            <a:fld id="{150930DA-D2D7-4B78-B495-E0FC2BC6DF3A}" type="slidenum">
              <a:rPr lang="en-US" smtClean="0"/>
              <a:pPr/>
              <a:t>1</a:t>
            </a:fld>
            <a:endParaRPr lang="en-US" dirty="0"/>
          </a:p>
        </p:txBody>
      </p:sp>
    </p:spTree>
    <p:extLst>
      <p:ext uri="{BB962C8B-B14F-4D97-AF65-F5344CB8AC3E}">
        <p14:creationId xmlns:p14="http://schemas.microsoft.com/office/powerpoint/2010/main" val="12680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40-day vibration displacement trend in left figure shows that the fan condition occasionally reached ACTION REQUIRED or UNACCEPTABLE condition. The spectrum of vibration displacement signal (right figure) from the front motor bearing shows a harmonic component at the rotation </a:t>
            </a:r>
            <a:r>
              <a:rPr lang="en-US" sz="1200" kern="1200">
                <a:solidFill>
                  <a:schemeClr val="tx1"/>
                </a:solidFill>
                <a:effectLst/>
                <a:latin typeface="+mn-lt"/>
                <a:ea typeface="+mn-ea"/>
                <a:cs typeface="+mn-cs"/>
              </a:rPr>
              <a:t>frequency which </a:t>
            </a:r>
            <a:r>
              <a:rPr lang="en-US" sz="1200" kern="1200" dirty="0">
                <a:solidFill>
                  <a:schemeClr val="tx1"/>
                </a:solidFill>
                <a:effectLst/>
                <a:latin typeface="+mn-lt"/>
                <a:ea typeface="+mn-ea"/>
                <a:cs typeface="+mn-cs"/>
              </a:rPr>
              <a:t>takes 80% of the whole RMS signal. This indicates the machinery fastening is poor. </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Examination of the fan revealed poor fastening between the frame and the base due to cracks and crumbling of the foundation. When the gate valve is open, the load to the foundation increases and, consequently, vibration displacement grows; we can see exactly that on the 40-day vibration displacement trend in left figure.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result, we recommended that our customer repair the foundation, improve the frame’s fastening, and as always dynamically balance the impeller.</a:t>
            </a:r>
            <a:r>
              <a:rPr lang="ru-RU" dirty="0">
                <a:effectLst/>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930DA-D2D7-4B78-B495-E0FC2BC6DF3A}" type="slidenum">
              <a:rPr lang="en-US" smtClean="0"/>
              <a:pPr/>
              <a:t>10</a:t>
            </a:fld>
            <a:endParaRPr lang="en-US" dirty="0"/>
          </a:p>
        </p:txBody>
      </p:sp>
    </p:spTree>
    <p:extLst>
      <p:ext uri="{BB962C8B-B14F-4D97-AF65-F5344CB8AC3E}">
        <p14:creationId xmlns:p14="http://schemas.microsoft.com/office/powerpoint/2010/main" val="4199472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150930DA-D2D7-4B78-B495-E0FC2BC6DF3A}" type="slidenum">
              <a:rPr lang="en-US" smtClean="0"/>
              <a:pPr/>
              <a:t>11</a:t>
            </a:fld>
            <a:endParaRPr lang="en-US" dirty="0"/>
          </a:p>
        </p:txBody>
      </p:sp>
    </p:spTree>
    <p:extLst>
      <p:ext uri="{BB962C8B-B14F-4D97-AF65-F5344CB8AC3E}">
        <p14:creationId xmlns:p14="http://schemas.microsoft.com/office/powerpoint/2010/main" val="130888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150930DA-D2D7-4B78-B495-E0FC2BC6DF3A}" type="slidenum">
              <a:rPr lang="en-US" smtClean="0"/>
              <a:pPr/>
              <a:t>12</a:t>
            </a:fld>
            <a:endParaRPr lang="en-US" dirty="0"/>
          </a:p>
        </p:txBody>
      </p:sp>
    </p:spTree>
    <p:extLst>
      <p:ext uri="{BB962C8B-B14F-4D97-AF65-F5344CB8AC3E}">
        <p14:creationId xmlns:p14="http://schemas.microsoft.com/office/powerpoint/2010/main" val="130888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9700" y="768350"/>
            <a:ext cx="6819900" cy="3836988"/>
          </a:xfrm>
        </p:spPr>
      </p:sp>
      <p:sp>
        <p:nvSpPr>
          <p:cNvPr id="3" name="Заметки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Production today is impossible to imagine without systems for machinery condition monitoring. Constant increasing level of production automation results in higher number of operating machines and facilities, which, consequently, increases the cost for their maintenance and risk of accidents due to failure.  The most efficient way to reduce the operational costs is to apply a modern technology of resource-saving operation of machinery based on stationary real-time condition monitoring systems.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important quality of diagnostic systems is invariance to construction and operational procedure.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implement</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this</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principle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system</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has</a:t>
            </a:r>
            <a:r>
              <a:rPr lang="de-DE" sz="1200" kern="1200" dirty="0">
                <a:solidFill>
                  <a:schemeClr val="tx1"/>
                </a:solidFill>
                <a:effectLst/>
                <a:latin typeface="+mn-lt"/>
                <a:ea typeface="+mn-ea"/>
                <a:cs typeface="+mn-cs"/>
              </a:rPr>
              <a:t> a </a:t>
            </a:r>
            <a:r>
              <a:rPr lang="de-DE" sz="1200" kern="1200" dirty="0" err="1">
                <a:solidFill>
                  <a:schemeClr val="tx1"/>
                </a:solidFill>
                <a:effectLst/>
                <a:latin typeface="+mn-lt"/>
                <a:ea typeface="+mn-ea"/>
                <a:cs typeface="+mn-cs"/>
              </a:rPr>
              <a:t>special</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vector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diagnostic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signs</a:t>
            </a:r>
            <a:r>
              <a:rPr lang="de-DE" sz="1200" kern="1200" dirty="0">
                <a:solidFill>
                  <a:schemeClr val="tx1"/>
                </a:solidFill>
                <a:effectLst/>
                <a:latin typeface="+mn-lt"/>
                <a:ea typeface="+mn-ea"/>
                <a:cs typeface="+mn-cs"/>
              </a:rPr>
              <a:t> invariant </a:t>
            </a:r>
            <a:r>
              <a:rPr lang="de-DE" sz="1200" kern="1200" dirty="0" err="1">
                <a:solidFill>
                  <a:schemeClr val="tx1"/>
                </a:solidFill>
                <a:effectLst/>
                <a:latin typeface="+mn-lt"/>
                <a:ea typeface="+mn-ea"/>
                <a:cs typeface="+mn-cs"/>
              </a:rPr>
              <a:t>to</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construction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and</a:t>
            </a:r>
            <a:r>
              <a:rPr lang="de-DE" sz="1200" kern="1200" dirty="0">
                <a:solidFill>
                  <a:schemeClr val="tx1"/>
                </a:solidFill>
                <a:effectLst/>
                <a:latin typeface="+mn-lt"/>
                <a:ea typeface="+mn-ea"/>
                <a:cs typeface="+mn-cs"/>
              </a:rPr>
              <a:t> operational </a:t>
            </a:r>
            <a:r>
              <a:rPr lang="de-DE" sz="1200" kern="1200" dirty="0" err="1">
                <a:solidFill>
                  <a:schemeClr val="tx1"/>
                </a:solidFill>
                <a:effectLst/>
                <a:latin typeface="+mn-lt"/>
                <a:ea typeface="+mn-ea"/>
                <a:cs typeface="+mn-cs"/>
              </a:rPr>
              <a:t>procedure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the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monitored</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equipment</a:t>
            </a:r>
            <a:r>
              <a:rPr lang="de-DE" sz="1200" kern="1200" dirty="0">
                <a:solidFill>
                  <a:schemeClr val="tx1"/>
                </a:solidFill>
                <a:effectLst/>
                <a:latin typeface="+mn-lt"/>
                <a:ea typeface="+mn-ea"/>
                <a:cs typeface="+mn-cs"/>
              </a:rPr>
              <a:t>.</a:t>
            </a:r>
          </a:p>
          <a:p>
            <a:r>
              <a:rPr lang="en-US" dirty="0"/>
              <a:t>This report shows practical application of such a diagnostic sign</a:t>
            </a:r>
            <a:r>
              <a:rPr lang="ru-RU" dirty="0"/>
              <a:t> – </a:t>
            </a:r>
            <a:r>
              <a:rPr lang="en-US" dirty="0"/>
              <a:t>RMS of vibration signal (acceleration, velocity  and displacement)</a:t>
            </a:r>
          </a:p>
          <a:p>
            <a:endParaRPr lang="en-US"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A80A1B1F-3E3D-4D5B-8DA3-74C7F9B14E15}" type="slidenum">
              <a:rPr lang="ru-RU" smtClean="0"/>
              <a:pPr/>
              <a:t>2</a:t>
            </a:fld>
            <a:endParaRPr lang="ru-RU" dirty="0"/>
          </a:p>
        </p:txBody>
      </p:sp>
    </p:spTree>
    <p:extLst>
      <p:ext uri="{BB962C8B-B14F-4D97-AF65-F5344CB8AC3E}">
        <p14:creationId xmlns:p14="http://schemas.microsoft.com/office/powerpoint/2010/main" val="325224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consider an example of timely maintenance of an electric motor at a Crude Distillation Unit (Figure on slide) based on the diagnostic system’s real-time recommendations.  </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0930DA-D2D7-4B78-B495-E0FC2BC6DF3A}" type="slidenum">
              <a:rPr lang="en-US" smtClean="0"/>
              <a:pPr/>
              <a:t>3</a:t>
            </a:fld>
            <a:endParaRPr lang="en-US" dirty="0"/>
          </a:p>
        </p:txBody>
      </p:sp>
    </p:spTree>
    <p:extLst>
      <p:ext uri="{BB962C8B-B14F-4D97-AF65-F5344CB8AC3E}">
        <p14:creationId xmlns:p14="http://schemas.microsoft.com/office/powerpoint/2010/main" val="3574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shows a 1-year trend of invariant diagnostic signs – RMS of vibration acceleration measured on the front bearing of the pump motor. We can see a slow acceleration trend in the yellow section labelled “Before”.  After three months the motor reached the Action Required condition, while the system diagnosed an electromagnetic defect and prescribed corrective actions by displaying a message with yellow background showing “Electromagnetic vibration source check electric motor”. The electromagnetic defect caused an increased load and premature wear of the motor bearings. When the motor was in the Action Required condition, the system diagnosed a group of its front bearing faults (outer and inner races, cage, rolling elements).</a:t>
            </a:r>
            <a:r>
              <a:rPr lang="ru-RU" dirty="0">
                <a:effectLst/>
              </a:rPr>
              <a:t> </a:t>
            </a:r>
            <a:endParaRPr lang="en-US" dirty="0">
              <a:effectLst/>
            </a:endParaRPr>
          </a:p>
          <a:p>
            <a:endParaRPr lang="en-US" sz="1200" kern="1200" dirty="0">
              <a:solidFill>
                <a:schemeClr val="tx1"/>
              </a:solidFill>
              <a:latin typeface="+mn-lt"/>
              <a:ea typeface="+mn-ea"/>
              <a:cs typeface="+mn-cs"/>
            </a:endParaRPr>
          </a:p>
          <a:p>
            <a:r>
              <a:rPr lang="en-US" sz="1200" kern="1200" dirty="0">
                <a:solidFill>
                  <a:schemeClr val="tx1"/>
                </a:solidFill>
                <a:effectLst/>
                <a:latin typeface="+mn-lt"/>
                <a:ea typeface="+mn-ea"/>
                <a:cs typeface="+mn-cs"/>
              </a:rPr>
              <a:t>In the direct spectrum of the acceleration from an accelerometer mounted on the front bearing of the motor, the spectral components typical for an electromagnetic defect were prevalent. The second harmonic of power supply (100 Hz), the slot harmonic (38 slots) and its side components.</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Unit staff planned maintenance in advance and maintained the electric motor using the system recommendations. They also discovered and eliminated a “soft foot”, thereby conducting in-place condition-based maintenance and extended the lifespan of the machine.</a:t>
            </a:r>
            <a:r>
              <a:rPr lang="ru-RU" dirty="0">
                <a:effectLst/>
              </a:rPr>
              <a:t> </a:t>
            </a:r>
            <a:endParaRPr lang="en-US" dirty="0">
              <a:effectLst/>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930DA-D2D7-4B78-B495-E0FC2BC6DF3A}" type="slidenum">
              <a:rPr lang="en-US" smtClean="0"/>
              <a:pPr/>
              <a:t>4</a:t>
            </a:fld>
            <a:endParaRPr lang="en-US" dirty="0"/>
          </a:p>
        </p:txBody>
      </p:sp>
    </p:spTree>
    <p:extLst>
      <p:ext uri="{BB962C8B-B14F-4D97-AF65-F5344CB8AC3E}">
        <p14:creationId xmlns:p14="http://schemas.microsoft.com/office/powerpoint/2010/main" val="428207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example shows the process of eliminating the root cause of air blower failures of a Crude Distillation Unit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930DA-D2D7-4B78-B495-E0FC2BC6DF3A}" type="slidenum">
              <a:rPr lang="en-US" smtClean="0"/>
              <a:pPr/>
              <a:t>5</a:t>
            </a:fld>
            <a:endParaRPr lang="en-US" dirty="0"/>
          </a:p>
        </p:txBody>
      </p:sp>
    </p:spTree>
    <p:extLst>
      <p:ext uri="{BB962C8B-B14F-4D97-AF65-F5344CB8AC3E}">
        <p14:creationId xmlns:p14="http://schemas.microsoft.com/office/powerpoint/2010/main" val="75698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this slide we can see a slow growth in the displacement trend on the air blower from an Acceptable to Unacceptable state. The diagnostic system automatically generated recommendations “Check looseness” and “Check imbalance”.</a:t>
            </a:r>
            <a:r>
              <a:rPr lang="ru-RU" dirty="0">
                <a:effectLst/>
              </a:rPr>
              <a:t> </a:t>
            </a:r>
            <a:endParaRPr lang="en-US" dirty="0">
              <a:effectLst/>
            </a:endParaRPr>
          </a:p>
          <a:p>
            <a:r>
              <a:rPr lang="en-US" dirty="0">
                <a:effectLst/>
              </a:rPr>
              <a:t>Right </a:t>
            </a:r>
            <a:r>
              <a:rPr lang="en-US" sz="1200" kern="1200" dirty="0">
                <a:solidFill>
                  <a:schemeClr val="tx1"/>
                </a:solidFill>
                <a:effectLst/>
                <a:latin typeface="+mn-lt"/>
                <a:ea typeface="+mn-ea"/>
                <a:cs typeface="+mn-cs"/>
              </a:rPr>
              <a:t>figure shows that in the spectrum of the displacement signal from the rear bearing, there was only </a:t>
            </a:r>
            <a:r>
              <a:rPr lang="en-US" sz="1200" kern="1200">
                <a:solidFill>
                  <a:schemeClr val="tx1"/>
                </a:solidFill>
                <a:effectLst/>
                <a:latin typeface="+mn-lt"/>
                <a:ea typeface="+mn-ea"/>
                <a:cs typeface="+mn-cs"/>
              </a:rPr>
              <a:t>a first rotor </a:t>
            </a:r>
            <a:r>
              <a:rPr lang="en-US" sz="1200" kern="1200" dirty="0">
                <a:solidFill>
                  <a:schemeClr val="tx1"/>
                </a:solidFill>
                <a:effectLst/>
                <a:latin typeface="+mn-lt"/>
                <a:ea typeface="+mn-ea"/>
                <a:cs typeface="+mn-cs"/>
              </a:rPr>
              <a:t>harmonic (24.9 Hz). This signal is typical for blower impeller imbalance. Similar signals were measured on all bearings of the air blower and electric motor.</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investigation revealed that the root cause of the blower failure was deterioration or wear of the vibration mounts which typically appears as imbalance. After the maintenance and replacement of the vibration mounts were done, and dynamic balancing of the impeller was completed, the air blower health improved and became acceptable. As a result, the blower vibration decreased by three times. </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0930DA-D2D7-4B78-B495-E0FC2BC6DF3A}" type="slidenum">
              <a:rPr lang="en-US" smtClean="0"/>
              <a:pPr/>
              <a:t>6</a:t>
            </a:fld>
            <a:endParaRPr lang="en-US" dirty="0"/>
          </a:p>
        </p:txBody>
      </p:sp>
    </p:spTree>
    <p:extLst>
      <p:ext uri="{BB962C8B-B14F-4D97-AF65-F5344CB8AC3E}">
        <p14:creationId xmlns:p14="http://schemas.microsoft.com/office/powerpoint/2010/main" val="146510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consider an example of reducing the increased destructive forces on a fin fan at Isomerization Unit.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930DA-D2D7-4B78-B495-E0FC2BC6DF3A}" type="slidenum">
              <a:rPr lang="en-US" smtClean="0"/>
              <a:pPr/>
              <a:t>7</a:t>
            </a:fld>
            <a:endParaRPr lang="en-US" dirty="0"/>
          </a:p>
        </p:txBody>
      </p:sp>
    </p:spTree>
    <p:extLst>
      <p:ext uri="{BB962C8B-B14F-4D97-AF65-F5344CB8AC3E}">
        <p14:creationId xmlns:p14="http://schemas.microsoft.com/office/powerpoint/2010/main" val="324330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 fan operated in the Action Required and Unacceptable conditions, and the Unit maintenance team was carrying out its repairs at points 1, 2, 3, 4, and 5 using the recommendation “Check Looseness”. The repair included tightening bolts on the supporting structure. As we can see, the repairs did not yield the desired result and after a while the machine condition became Unacceptable.</a:t>
            </a:r>
            <a:endParaRPr lang="ru-R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spectrum of the vibration displacement signal from the motor’s front bearing there were mainly harmonics in the frequency range from 5 to 12 Hz. This low-frequency signal is typical for loose fastening of air cooler elements. At point 6, the maintenance team improved the stiffness of the supporting structure holding a group of fans, and the machine vibration reduced by 8 times. The destructive forces came from the loose fastening to the supporting structure</a:t>
            </a:r>
            <a:r>
              <a:rPr lang="ru-RU" dirty="0">
                <a:effectLst/>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930DA-D2D7-4B78-B495-E0FC2BC6DF3A}" type="slidenum">
              <a:rPr lang="en-US" smtClean="0"/>
              <a:pPr/>
              <a:t>8</a:t>
            </a:fld>
            <a:endParaRPr lang="en-US" dirty="0"/>
          </a:p>
        </p:txBody>
      </p:sp>
    </p:spTree>
    <p:extLst>
      <p:ext uri="{BB962C8B-B14F-4D97-AF65-F5344CB8AC3E}">
        <p14:creationId xmlns:p14="http://schemas.microsoft.com/office/powerpoint/2010/main" val="132855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 y="234950"/>
            <a:ext cx="6719888" cy="37814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example shows a case on determining root causes of poor fastening or looseness of fan on Bitumen Unit</a:t>
            </a: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fan is a low-pressure single-inlet centrifugal fan that operates at 980 RPM, and its impeller with 12 blades is mounted on the motor shaft. Atmospheric air is pulled in, and a gate valve restricts the flow to the Bitumen vessel. The main purpose of the fan is to cool down the vessel.  The diagnostic system’s vibration sensor is installed on the front motor bearing.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system issued a warning to the personnel that the fan was in an Unacceptable condition and showed a recommendation “CHECK FASTENING.</a:t>
            </a:r>
            <a:r>
              <a:rPr lang="ru-RU" dirty="0">
                <a:effectLst/>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50930DA-D2D7-4B78-B495-E0FC2BC6DF3A}" type="slidenum">
              <a:rPr lang="en-US" smtClean="0"/>
              <a:pPr/>
              <a:t>9</a:t>
            </a:fld>
            <a:endParaRPr lang="en-US" dirty="0"/>
          </a:p>
        </p:txBody>
      </p:sp>
    </p:spTree>
    <p:extLst>
      <p:ext uri="{BB962C8B-B14F-4D97-AF65-F5344CB8AC3E}">
        <p14:creationId xmlns:p14="http://schemas.microsoft.com/office/powerpoint/2010/main" val="121806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164E-C878-4EB4-8141-BB49849E68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11551-6EBF-476F-805A-89ABED928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C34D03-0EC2-42A6-A84F-7A2004D3B401}"/>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5" name="Footer Placeholder 4">
            <a:extLst>
              <a:ext uri="{FF2B5EF4-FFF2-40B4-BE49-F238E27FC236}">
                <a16:creationId xmlns:a16="http://schemas.microsoft.com/office/drawing/2014/main" id="{F05CDCD6-0D7F-4D1D-96D4-E8CA453B0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3B60A-8903-4E5A-A47C-5E6827F50BBA}"/>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2699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1969-FEA1-4E0F-A90B-A17084EE684F}"/>
              </a:ext>
            </a:extLst>
          </p:cNvPr>
          <p:cNvSpPr>
            <a:spLocks noGrp="1"/>
          </p:cNvSpPr>
          <p:nvPr>
            <p:ph type="title"/>
          </p:nvPr>
        </p:nvSpPr>
        <p:spPr>
          <a:xfrm>
            <a:off x="3356975" y="192850"/>
            <a:ext cx="7996824" cy="801066"/>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CDD6C-BDAE-4B16-A6CA-750BA14E1E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D160B-9F74-491D-ADC9-E8631308366F}"/>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5" name="Footer Placeholder 4">
            <a:extLst>
              <a:ext uri="{FF2B5EF4-FFF2-40B4-BE49-F238E27FC236}">
                <a16:creationId xmlns:a16="http://schemas.microsoft.com/office/drawing/2014/main" id="{629E1AED-DA85-4691-B6E9-F29FC1CCF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F9DEC-39A6-4270-A17D-7D4EF44D8A53}"/>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85276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94F36-1F8B-459A-848E-E583D04BE8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D044B9-C53D-426E-ABD2-360D90F8D7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D95AE-07A3-46C6-BE90-8A0A701A98F9}"/>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5" name="Footer Placeholder 4">
            <a:extLst>
              <a:ext uri="{FF2B5EF4-FFF2-40B4-BE49-F238E27FC236}">
                <a16:creationId xmlns:a16="http://schemas.microsoft.com/office/drawing/2014/main" id="{9BEA2DA0-805B-40A8-BC97-8D570AD83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AC1D6-1EF0-4627-8372-854EE8E53D7D}"/>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132013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A5DD55-4F88-4241-8A8D-3C980FA58B96}"/>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2290B47-D7C7-4579-A4AA-EF664870FCED}"/>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5" name="Footer Placeholder 4">
            <a:extLst>
              <a:ext uri="{FF2B5EF4-FFF2-40B4-BE49-F238E27FC236}">
                <a16:creationId xmlns:a16="http://schemas.microsoft.com/office/drawing/2014/main" id="{859C899E-1145-4DD6-9E08-DAA254962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68DBF-2804-4EA7-8701-0837EF2C7C40}"/>
              </a:ext>
            </a:extLst>
          </p:cNvPr>
          <p:cNvSpPr>
            <a:spLocks noGrp="1"/>
          </p:cNvSpPr>
          <p:nvPr>
            <p:ph type="sldNum" sz="quarter" idx="12"/>
          </p:nvPr>
        </p:nvSpPr>
        <p:spPr/>
        <p:txBody>
          <a:bodyPr/>
          <a:lstStyle/>
          <a:p>
            <a:fld id="{C16F0C60-A739-4537-91D7-7784DF0E4B16}" type="slidenum">
              <a:rPr lang="en-US" smtClean="0"/>
              <a:pPr/>
              <a:t>‹#›</a:t>
            </a:fld>
            <a:endParaRPr lang="en-US"/>
          </a:p>
        </p:txBody>
      </p:sp>
      <p:sp>
        <p:nvSpPr>
          <p:cNvPr id="7" name="Title 1">
            <a:extLst>
              <a:ext uri="{FF2B5EF4-FFF2-40B4-BE49-F238E27FC236}">
                <a16:creationId xmlns:a16="http://schemas.microsoft.com/office/drawing/2014/main" id="{831C46E0-1A1B-4331-A825-A57566444B90}"/>
              </a:ext>
            </a:extLst>
          </p:cNvPr>
          <p:cNvSpPr>
            <a:spLocks noGrp="1"/>
          </p:cNvSpPr>
          <p:nvPr>
            <p:ph type="title" hasCustomPrompt="1"/>
          </p:nvPr>
        </p:nvSpPr>
        <p:spPr>
          <a:xfrm>
            <a:off x="3294344" y="227339"/>
            <a:ext cx="8061043" cy="823913"/>
          </a:xfrm>
          <a:prstGeom prst="rect">
            <a:avLst/>
          </a:prstGeom>
        </p:spPr>
        <p:txBody>
          <a:bodyPr>
            <a:normAutofit/>
          </a:bodyPr>
          <a:lstStyle>
            <a:lvl1pPr>
              <a:defRPr sz="3600"/>
            </a:lvl1pPr>
          </a:lstStyle>
          <a:p>
            <a:r>
              <a:rPr lang="en-US" dirty="0"/>
              <a:t>The Real-Time Diagnostic COMPACS System</a:t>
            </a:r>
          </a:p>
        </p:txBody>
      </p:sp>
    </p:spTree>
    <p:extLst>
      <p:ext uri="{BB962C8B-B14F-4D97-AF65-F5344CB8AC3E}">
        <p14:creationId xmlns:p14="http://schemas.microsoft.com/office/powerpoint/2010/main" val="169651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81DB-EDA5-477E-8A76-AE62DF377C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A11F0E-A4BA-4175-8F64-815A61C52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83CCB3-8BE4-4A4D-AF45-1369B1179BCE}"/>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5" name="Footer Placeholder 4">
            <a:extLst>
              <a:ext uri="{FF2B5EF4-FFF2-40B4-BE49-F238E27FC236}">
                <a16:creationId xmlns:a16="http://schemas.microsoft.com/office/drawing/2014/main" id="{FD7C74B8-91BA-45F8-886C-BC2CB3178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C829A-6977-4F12-80F7-3EE788552DC4}"/>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61696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F80EB0-07A4-46DA-901A-8C267CDB3C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3FBD57-5B0B-4176-9EE9-0BEF0B004E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578121-B509-491C-8BD6-D596E6D97672}"/>
              </a:ext>
            </a:extLst>
          </p:cNvPr>
          <p:cNvSpPr>
            <a:spLocks noGrp="1"/>
          </p:cNvSpPr>
          <p:nvPr>
            <p:ph type="dt" sz="half" idx="10"/>
          </p:nvPr>
        </p:nvSpPr>
        <p:spPr/>
        <p:txBody>
          <a:bodyPr/>
          <a:lstStyle/>
          <a:p>
            <a:fld id="{420D7C02-41A4-4A07-8EFE-71E52CCE397A}" type="datetimeFigureOut">
              <a:rPr lang="en-US" smtClean="0"/>
              <a:pPr/>
              <a:t>7/15/2021</a:t>
            </a:fld>
            <a:endParaRPr lang="en-US" dirty="0"/>
          </a:p>
        </p:txBody>
      </p:sp>
      <p:sp>
        <p:nvSpPr>
          <p:cNvPr id="6" name="Footer Placeholder 5">
            <a:extLst>
              <a:ext uri="{FF2B5EF4-FFF2-40B4-BE49-F238E27FC236}">
                <a16:creationId xmlns:a16="http://schemas.microsoft.com/office/drawing/2014/main" id="{A62D0B28-9C97-4056-A5D3-B021D95D3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EF2AC-3108-4990-B692-E6101E6B02F6}"/>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401626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1201-D655-44F6-B220-56725BE8194B}"/>
              </a:ext>
            </a:extLst>
          </p:cNvPr>
          <p:cNvSpPr>
            <a:spLocks noGrp="1"/>
          </p:cNvSpPr>
          <p:nvPr>
            <p:ph type="title" hasCustomPrompt="1"/>
          </p:nvPr>
        </p:nvSpPr>
        <p:spPr>
          <a:xfrm>
            <a:off x="3294344" y="227339"/>
            <a:ext cx="8061043" cy="823913"/>
          </a:xfrm>
          <a:prstGeom prst="rect">
            <a:avLst/>
          </a:prstGeom>
        </p:spPr>
        <p:txBody>
          <a:bodyPr>
            <a:normAutofit/>
          </a:bodyPr>
          <a:lstStyle>
            <a:lvl1pPr>
              <a:defRPr sz="4000"/>
            </a:lvl1pPr>
          </a:lstStyle>
          <a:p>
            <a:r>
              <a:rPr lang="en-US" dirty="0"/>
              <a:t>Real-Time Diagnostic COMPACS System</a:t>
            </a:r>
          </a:p>
        </p:txBody>
      </p:sp>
      <p:sp>
        <p:nvSpPr>
          <p:cNvPr id="3" name="Text Placeholder 2">
            <a:extLst>
              <a:ext uri="{FF2B5EF4-FFF2-40B4-BE49-F238E27FC236}">
                <a16:creationId xmlns:a16="http://schemas.microsoft.com/office/drawing/2014/main" id="{C0BBAC21-CBC1-461D-99DD-1B25270C6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EA669B-A072-495E-9D3A-CC45194E78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15EF1E-D997-4468-8A48-B50926EF63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87E77A-1738-4D68-8D1A-93BE05F069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6213C-F89E-4937-BD3D-A01355569655}"/>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8" name="Footer Placeholder 7">
            <a:extLst>
              <a:ext uri="{FF2B5EF4-FFF2-40B4-BE49-F238E27FC236}">
                <a16:creationId xmlns:a16="http://schemas.microsoft.com/office/drawing/2014/main" id="{82C2D333-8AD6-4F50-8FCD-15A3038BE7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85BBF8-D59F-4757-8FC6-3F9BD7974EC2}"/>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289485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82C88-D79C-42A5-A719-D402202DB16D}"/>
              </a:ext>
            </a:extLst>
          </p:cNvPr>
          <p:cNvSpPr>
            <a:spLocks noGrp="1"/>
          </p:cNvSpPr>
          <p:nvPr>
            <p:ph type="title"/>
          </p:nvPr>
        </p:nvSpPr>
        <p:spPr>
          <a:xfrm>
            <a:off x="3356975" y="192850"/>
            <a:ext cx="7996824" cy="801066"/>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152AE5-72EA-4413-BDFD-C72E0686A1AE}"/>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4" name="Footer Placeholder 3">
            <a:extLst>
              <a:ext uri="{FF2B5EF4-FFF2-40B4-BE49-F238E27FC236}">
                <a16:creationId xmlns:a16="http://schemas.microsoft.com/office/drawing/2014/main" id="{1D47A986-486B-428F-A732-80977B4FD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A956A2-EB56-4C8A-B4A7-A1F6D930F6BE}"/>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323709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22AB8-47E5-4058-93A0-CC9960DD8BC9}"/>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3" name="Footer Placeholder 2">
            <a:extLst>
              <a:ext uri="{FF2B5EF4-FFF2-40B4-BE49-F238E27FC236}">
                <a16:creationId xmlns:a16="http://schemas.microsoft.com/office/drawing/2014/main" id="{6370DA48-67F2-434E-BFF6-95F6B254C4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7C160F-8EA6-480B-9AE8-58B7E2F04B54}"/>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404120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F814A-9E49-4DD5-977F-1868F83764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65292-B1F9-4CD6-91CA-72B616808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EA138-399D-4DF0-BB22-9E8B2733C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C505E7-5F10-4F88-9C91-2C40461B794C}"/>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6" name="Footer Placeholder 5">
            <a:extLst>
              <a:ext uri="{FF2B5EF4-FFF2-40B4-BE49-F238E27FC236}">
                <a16:creationId xmlns:a16="http://schemas.microsoft.com/office/drawing/2014/main" id="{C0BBCAC5-80D8-4231-A73C-857FD97D0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EB73F-4A28-4D15-B247-27F3FD7ACD5E}"/>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165899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EBCE-C11E-4DFE-BEA1-073D76E356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188A6-DE8A-4B68-B697-06839F93B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28F721-CCE3-4F9F-AA65-920E3BA56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E38B80-B286-437E-AE26-178089474F5E}"/>
              </a:ext>
            </a:extLst>
          </p:cNvPr>
          <p:cNvSpPr>
            <a:spLocks noGrp="1"/>
          </p:cNvSpPr>
          <p:nvPr>
            <p:ph type="dt" sz="half" idx="10"/>
          </p:nvPr>
        </p:nvSpPr>
        <p:spPr/>
        <p:txBody>
          <a:bodyPr/>
          <a:lstStyle/>
          <a:p>
            <a:fld id="{420D7C02-41A4-4A07-8EFE-71E52CCE397A}" type="datetimeFigureOut">
              <a:rPr lang="en-US" smtClean="0"/>
              <a:pPr/>
              <a:t>7/15/2021</a:t>
            </a:fld>
            <a:endParaRPr lang="en-US"/>
          </a:p>
        </p:txBody>
      </p:sp>
      <p:sp>
        <p:nvSpPr>
          <p:cNvPr id="6" name="Footer Placeholder 5">
            <a:extLst>
              <a:ext uri="{FF2B5EF4-FFF2-40B4-BE49-F238E27FC236}">
                <a16:creationId xmlns:a16="http://schemas.microsoft.com/office/drawing/2014/main" id="{71319023-EEF4-44FB-A476-82BC67148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607E8-B79D-4306-8E9C-3D7426AD340D}"/>
              </a:ext>
            </a:extLst>
          </p:cNvPr>
          <p:cNvSpPr>
            <a:spLocks noGrp="1"/>
          </p:cNvSpPr>
          <p:nvPr>
            <p:ph type="sldNum" sz="quarter" idx="12"/>
          </p:nvPr>
        </p:nvSpPr>
        <p:spPr/>
        <p:txBody>
          <a:bodyPr/>
          <a:lstStyle/>
          <a:p>
            <a:fld id="{C16F0C60-A739-4537-91D7-7784DF0E4B16}" type="slidenum">
              <a:rPr lang="en-US" smtClean="0"/>
              <a:pPr/>
              <a:t>‹#›</a:t>
            </a:fld>
            <a:endParaRPr lang="en-US"/>
          </a:p>
        </p:txBody>
      </p:sp>
    </p:spTree>
    <p:extLst>
      <p:ext uri="{BB962C8B-B14F-4D97-AF65-F5344CB8AC3E}">
        <p14:creationId xmlns:p14="http://schemas.microsoft.com/office/powerpoint/2010/main" val="389875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AA9BF3-5D2A-4F24-88E0-0F94ECF951D3}"/>
              </a:ext>
            </a:extLst>
          </p:cNvPr>
          <p:cNvSpPr>
            <a:spLocks noGrp="1"/>
          </p:cNvSpPr>
          <p:nvPr>
            <p:ph type="body" idx="1"/>
          </p:nvPr>
        </p:nvSpPr>
        <p:spPr>
          <a:xfrm>
            <a:off x="838200" y="1109616"/>
            <a:ext cx="10515600" cy="51901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8336B-43E6-41A6-AE57-2CF05DD7E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D7C02-41A4-4A07-8EFE-71E52CCE397A}" type="datetimeFigureOut">
              <a:rPr lang="en-US" smtClean="0"/>
              <a:pPr/>
              <a:t>7/15/2021</a:t>
            </a:fld>
            <a:endParaRPr lang="en-US" dirty="0"/>
          </a:p>
        </p:txBody>
      </p:sp>
      <p:sp>
        <p:nvSpPr>
          <p:cNvPr id="5" name="Footer Placeholder 4">
            <a:extLst>
              <a:ext uri="{FF2B5EF4-FFF2-40B4-BE49-F238E27FC236}">
                <a16:creationId xmlns:a16="http://schemas.microsoft.com/office/drawing/2014/main" id="{CCD0CB5F-7120-48A7-86EE-71598D6E9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BD4478F-FAF2-4DB3-907B-6E32912B6F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F0C60-A739-4537-91D7-7784DF0E4B16}" type="slidenum">
              <a:rPr lang="en-US" smtClean="0"/>
              <a:pPr/>
              <a:t>‹#›</a:t>
            </a:fld>
            <a:endParaRPr lang="en-US" dirty="0"/>
          </a:p>
        </p:txBody>
      </p:sp>
      <p:pic>
        <p:nvPicPr>
          <p:cNvPr id="7" name="Рисунок 15">
            <a:extLst>
              <a:ext uri="{FF2B5EF4-FFF2-40B4-BE49-F238E27FC236}">
                <a16:creationId xmlns:a16="http://schemas.microsoft.com/office/drawing/2014/main" id="{8CCA80D6-22DC-4A7C-B080-C601297DF0D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179597"/>
            <a:ext cx="2594113" cy="905847"/>
          </a:xfrm>
          <a:prstGeom prst="rect">
            <a:avLst/>
          </a:prstGeom>
        </p:spPr>
      </p:pic>
      <p:cxnSp>
        <p:nvCxnSpPr>
          <p:cNvPr id="11" name="Straight Connector 10">
            <a:extLst>
              <a:ext uri="{FF2B5EF4-FFF2-40B4-BE49-F238E27FC236}">
                <a16:creationId xmlns:a16="http://schemas.microsoft.com/office/drawing/2014/main" id="{426A032A-2E2E-4AE6-A323-2DCE27E2306E}"/>
              </a:ext>
            </a:extLst>
          </p:cNvPr>
          <p:cNvCxnSpPr>
            <a:cxnSpLocks/>
          </p:cNvCxnSpPr>
          <p:nvPr userDrawn="1"/>
        </p:nvCxnSpPr>
        <p:spPr>
          <a:xfrm>
            <a:off x="838200" y="1066298"/>
            <a:ext cx="10515600" cy="0"/>
          </a:xfrm>
          <a:prstGeom prst="line">
            <a:avLst/>
          </a:prstGeom>
          <a:ln w="85725">
            <a:solidFill>
              <a:srgbClr val="5182B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CFAD324-DC73-411C-99A8-3B2B22FA4F1F}"/>
              </a:ext>
            </a:extLst>
          </p:cNvPr>
          <p:cNvCxnSpPr>
            <a:cxnSpLocks/>
          </p:cNvCxnSpPr>
          <p:nvPr userDrawn="1"/>
        </p:nvCxnSpPr>
        <p:spPr>
          <a:xfrm>
            <a:off x="838200" y="6332178"/>
            <a:ext cx="10515600" cy="0"/>
          </a:xfrm>
          <a:prstGeom prst="line">
            <a:avLst/>
          </a:prstGeom>
          <a:ln w="95250">
            <a:solidFill>
              <a:srgbClr val="5182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0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61E8CAF-7675-4E49-BCE8-C5C7DBB46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233136"/>
            <a:ext cx="12192000" cy="1624863"/>
          </a:xfrm>
          <a:prstGeom prst="rect">
            <a:avLst/>
          </a:prstGeom>
        </p:spPr>
      </p:pic>
      <p:sp>
        <p:nvSpPr>
          <p:cNvPr id="8" name="Прямоугольник 7">
            <a:extLst>
              <a:ext uri="{FF2B5EF4-FFF2-40B4-BE49-F238E27FC236}">
                <a16:creationId xmlns:a16="http://schemas.microsoft.com/office/drawing/2014/main" id="{48DC79BC-913C-416F-852F-1D9A6152A26B}"/>
              </a:ext>
            </a:extLst>
          </p:cNvPr>
          <p:cNvSpPr>
            <a:spLocks noChangeArrowheads="1"/>
          </p:cNvSpPr>
          <p:nvPr/>
        </p:nvSpPr>
        <p:spPr bwMode="auto">
          <a:xfrm>
            <a:off x="410584" y="1327101"/>
            <a:ext cx="10625328" cy="5304188"/>
          </a:xfrm>
          <a:prstGeom prst="rect">
            <a:avLst/>
          </a:prstGeom>
          <a:noFill/>
          <a:ln w="9525">
            <a:noFill/>
            <a:miter lim="800000"/>
            <a:headEnd/>
            <a:tailEnd/>
          </a:ln>
        </p:spPr>
        <p:txBody>
          <a:bodyPr wrap="square" lIns="71288" tIns="35645" rIns="71288" bIns="35645">
            <a:spAutoFit/>
          </a:bodyPr>
          <a:lstStyle/>
          <a:p>
            <a:pPr algn="ctr"/>
            <a:r>
              <a:rPr lang="en-US" sz="4000" b="1" dirty="0">
                <a:solidFill>
                  <a:srgbClr val="38629A"/>
                </a:solidFill>
                <a:latin typeface="Calibri" panose="020F0502020204030204" pitchFamily="34" charset="0"/>
                <a:cs typeface="Calibri" panose="020F0502020204030204" pitchFamily="34" charset="0"/>
              </a:rPr>
              <a:t>Practical use of diagnostic signs of vibration invariant to machinery construction</a:t>
            </a:r>
            <a:endParaRPr lang="ru-RU" dirty="0"/>
          </a:p>
          <a:p>
            <a:r>
              <a:rPr lang="en-US" dirty="0"/>
              <a:t> </a:t>
            </a:r>
            <a:endParaRPr lang="ru-RU" dirty="0"/>
          </a:p>
          <a:p>
            <a:pPr algn="ctr"/>
            <a:endParaRPr lang="en-US" altLang="ru-RU" sz="2800" b="1" dirty="0">
              <a:solidFill>
                <a:srgbClr val="38629A"/>
              </a:solidFill>
              <a:latin typeface="Calibri" panose="020F0502020204030204" pitchFamily="34" charset="0"/>
              <a:cs typeface="Calibri" panose="020F0502020204030204" pitchFamily="34" charset="0"/>
            </a:endParaRPr>
          </a:p>
          <a:p>
            <a:pPr algn="ctr"/>
            <a:r>
              <a:rPr lang="en-US" altLang="ru-RU" sz="2800" b="1" dirty="0">
                <a:solidFill>
                  <a:srgbClr val="38629A"/>
                </a:solidFill>
                <a:latin typeface="Calibri" panose="020F0502020204030204" pitchFamily="34" charset="0"/>
                <a:cs typeface="Calibri" panose="020F0502020204030204" pitchFamily="34" charset="0"/>
              </a:rPr>
              <a:t>Seventeenth International Conference </a:t>
            </a:r>
          </a:p>
          <a:p>
            <a:pPr algn="ctr"/>
            <a:r>
              <a:rPr lang="en-US" altLang="ru-RU" sz="2800" b="1" dirty="0">
                <a:solidFill>
                  <a:srgbClr val="38629A"/>
                </a:solidFill>
                <a:latin typeface="Calibri" panose="020F0502020204030204" pitchFamily="34" charset="0"/>
                <a:cs typeface="Calibri" panose="020F0502020204030204" pitchFamily="34" charset="0"/>
              </a:rPr>
              <a:t>on Condition Monitoring and Asset Management CM2021</a:t>
            </a:r>
          </a:p>
          <a:p>
            <a:pPr algn="ctr"/>
            <a:r>
              <a:rPr lang="en-US" altLang="ru-RU" sz="2800" b="1" dirty="0">
                <a:solidFill>
                  <a:srgbClr val="38629A"/>
                </a:solidFill>
                <a:latin typeface="Calibri" panose="020F0502020204030204" pitchFamily="34" charset="0"/>
                <a:cs typeface="Calibri" panose="020F0502020204030204" pitchFamily="34" charset="0"/>
              </a:rPr>
              <a:t>Virtual 14 – 18 June 2021</a:t>
            </a:r>
          </a:p>
          <a:p>
            <a:pPr algn="ctr"/>
            <a:endParaRPr lang="en-US" altLang="ru-RU" sz="2800" b="1" dirty="0">
              <a:solidFill>
                <a:srgbClr val="38629A"/>
              </a:solidFill>
              <a:latin typeface="Calibri" panose="020F0502020204030204" pitchFamily="34" charset="0"/>
              <a:cs typeface="Calibri" panose="020F0502020204030204" pitchFamily="34" charset="0"/>
            </a:endParaRPr>
          </a:p>
          <a:p>
            <a:pPr algn="ctr"/>
            <a:r>
              <a:rPr lang="en-US" altLang="ru-RU" sz="2400" b="1" dirty="0">
                <a:solidFill>
                  <a:srgbClr val="38629A"/>
                </a:solidFill>
                <a:latin typeface="Calibri" panose="020F0502020204030204" pitchFamily="34" charset="0"/>
                <a:cs typeface="Calibri" panose="020F0502020204030204" pitchFamily="34" charset="0"/>
                <a:sym typeface="Symbol" pitchFamily="18" charset="2"/>
              </a:rPr>
              <a:t>Alexey V. </a:t>
            </a:r>
            <a:r>
              <a:rPr lang="en-US" altLang="ru-RU" sz="2400" b="1" dirty="0" err="1">
                <a:solidFill>
                  <a:srgbClr val="38629A"/>
                </a:solidFill>
                <a:latin typeface="Calibri" panose="020F0502020204030204" pitchFamily="34" charset="0"/>
                <a:cs typeface="Calibri" panose="020F0502020204030204" pitchFamily="34" charset="0"/>
                <a:sym typeface="Symbol" pitchFamily="18" charset="2"/>
              </a:rPr>
              <a:t>Kostyukov</a:t>
            </a:r>
            <a:r>
              <a:rPr lang="en-US" altLang="ru-RU" sz="2400" b="1" dirty="0">
                <a:solidFill>
                  <a:srgbClr val="38629A"/>
                </a:solidFill>
                <a:latin typeface="Calibri" panose="020F0502020204030204" pitchFamily="34" charset="0"/>
                <a:cs typeface="Calibri" panose="020F0502020204030204" pitchFamily="34" charset="0"/>
                <a:sym typeface="Symbol" pitchFamily="18" charset="2"/>
              </a:rPr>
              <a:t>, PhD  Sergey N. </a:t>
            </a:r>
            <a:r>
              <a:rPr lang="en-US" altLang="ru-RU" sz="2400" b="1" dirty="0" err="1">
                <a:solidFill>
                  <a:srgbClr val="38629A"/>
                </a:solidFill>
                <a:latin typeface="Calibri" panose="020F0502020204030204" pitchFamily="34" charset="0"/>
                <a:cs typeface="Calibri" panose="020F0502020204030204" pitchFamily="34" charset="0"/>
                <a:sym typeface="Symbol" pitchFamily="18" charset="2"/>
              </a:rPr>
              <a:t>Boychenko</a:t>
            </a:r>
            <a:r>
              <a:rPr lang="en-US" altLang="ru-RU" sz="2400" b="1" dirty="0">
                <a:solidFill>
                  <a:srgbClr val="38629A"/>
                </a:solidFill>
                <a:latin typeface="Calibri" panose="020F0502020204030204" pitchFamily="34" charset="0"/>
                <a:cs typeface="Calibri" panose="020F0502020204030204" pitchFamily="34" charset="0"/>
                <a:sym typeface="Symbol" pitchFamily="18" charset="2"/>
              </a:rPr>
              <a:t>, PhD </a:t>
            </a:r>
          </a:p>
          <a:p>
            <a:pPr algn="ctr"/>
            <a:r>
              <a:rPr lang="en-US" altLang="ru-RU" sz="2800" b="1" dirty="0">
                <a:solidFill>
                  <a:srgbClr val="38629A"/>
                </a:solidFill>
                <a:latin typeface="Calibri" panose="020F0502020204030204" pitchFamily="34" charset="0"/>
                <a:cs typeface="Calibri" panose="020F0502020204030204" pitchFamily="34" charset="0"/>
              </a:rPr>
              <a:t> </a:t>
            </a:r>
            <a:endParaRPr lang="ru-RU" altLang="ru-RU" sz="2800" b="1" dirty="0">
              <a:solidFill>
                <a:srgbClr val="38629A"/>
              </a:solidFill>
              <a:latin typeface="Calibri" panose="020F0502020204030204" pitchFamily="34" charset="0"/>
              <a:cs typeface="Calibri" panose="020F0502020204030204" pitchFamily="34" charset="0"/>
            </a:endParaRPr>
          </a:p>
          <a:p>
            <a:pPr algn="ctr"/>
            <a:endParaRPr lang="en-US" sz="2500" b="1" dirty="0">
              <a:solidFill>
                <a:srgbClr val="38629A"/>
              </a:solidFill>
              <a:latin typeface="Calibri" panose="020F0502020204030204" pitchFamily="34" charset="0"/>
              <a:cs typeface="Calibri" panose="020F0502020204030204" pitchFamily="34" charset="0"/>
            </a:endParaRPr>
          </a:p>
          <a:p>
            <a:pPr algn="ctr"/>
            <a:endParaRPr lang="en-US" sz="2500" b="1" dirty="0">
              <a:solidFill>
                <a:srgbClr val="38629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0091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49D57C-8CD7-4D51-BD9E-F20A5CF3F61B}"/>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23" name="Номер слайда 3">
            <a:extLst>
              <a:ext uri="{FF2B5EF4-FFF2-40B4-BE49-F238E27FC236}">
                <a16:creationId xmlns:a16="http://schemas.microsoft.com/office/drawing/2014/main" id="{4B51872A-607C-4C56-AE40-456F12D535CF}"/>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10</a:t>
            </a:fld>
            <a:endParaRPr lang="ru-RU" sz="2400" b="1" dirty="0">
              <a:solidFill>
                <a:schemeClr val="accent1"/>
              </a:solidFill>
              <a:latin typeface="Arial" pitchFamily="34" charset="0"/>
              <a:cs typeface="Arial" pitchFamily="34" charset="0"/>
            </a:endParaRPr>
          </a:p>
        </p:txBody>
      </p:sp>
      <p:pic>
        <p:nvPicPr>
          <p:cNvPr id="4" name="Рисунок 3">
            <a:extLst>
              <a:ext uri="{FF2B5EF4-FFF2-40B4-BE49-F238E27FC236}">
                <a16:creationId xmlns:a16="http://schemas.microsoft.com/office/drawing/2014/main" id="{D5D5FE07-57BF-FA40-BF04-08E920EE0B52}"/>
              </a:ext>
            </a:extLst>
          </p:cNvPr>
          <p:cNvPicPr/>
          <p:nvPr/>
        </p:nvPicPr>
        <p:blipFill>
          <a:blip r:embed="rId3"/>
          <a:stretch>
            <a:fillRect/>
          </a:stretch>
        </p:blipFill>
        <p:spPr>
          <a:xfrm>
            <a:off x="298705" y="2299624"/>
            <a:ext cx="5529214" cy="3452939"/>
          </a:xfrm>
          <a:prstGeom prst="rect">
            <a:avLst/>
          </a:prstGeom>
        </p:spPr>
      </p:pic>
      <p:pic>
        <p:nvPicPr>
          <p:cNvPr id="5" name="Рисунок 4">
            <a:extLst>
              <a:ext uri="{FF2B5EF4-FFF2-40B4-BE49-F238E27FC236}">
                <a16:creationId xmlns:a16="http://schemas.microsoft.com/office/drawing/2014/main" id="{C91D6F07-076F-3D43-B1BC-0E4239792B7E}"/>
              </a:ext>
            </a:extLst>
          </p:cNvPr>
          <p:cNvPicPr/>
          <p:nvPr/>
        </p:nvPicPr>
        <p:blipFill>
          <a:blip r:embed="rId4"/>
          <a:stretch>
            <a:fillRect/>
          </a:stretch>
        </p:blipFill>
        <p:spPr>
          <a:xfrm>
            <a:off x="6364083" y="2299624"/>
            <a:ext cx="5529214" cy="3340398"/>
          </a:xfrm>
          <a:prstGeom prst="rect">
            <a:avLst/>
          </a:prstGeom>
        </p:spPr>
      </p:pic>
      <p:sp>
        <p:nvSpPr>
          <p:cNvPr id="2" name="Прямоугольник 1">
            <a:extLst>
              <a:ext uri="{FF2B5EF4-FFF2-40B4-BE49-F238E27FC236}">
                <a16:creationId xmlns:a16="http://schemas.microsoft.com/office/drawing/2014/main" id="{A6C9F99E-7684-BC46-AFE2-52C3F8222FDE}"/>
              </a:ext>
            </a:extLst>
          </p:cNvPr>
          <p:cNvSpPr/>
          <p:nvPr/>
        </p:nvSpPr>
        <p:spPr>
          <a:xfrm>
            <a:off x="1268718" y="1639276"/>
            <a:ext cx="3967240" cy="400110"/>
          </a:xfrm>
          <a:prstGeom prst="rect">
            <a:avLst/>
          </a:prstGeom>
        </p:spPr>
        <p:txBody>
          <a:bodyPr wrap="none">
            <a:spAutoFit/>
          </a:bodyPr>
          <a:lstStyle/>
          <a:p>
            <a:r>
              <a:rPr lang="en-US" sz="2000" dirty="0">
                <a:solidFill>
                  <a:srgbClr val="38629A"/>
                </a:solidFill>
                <a:latin typeface="Calibri" panose="020F0502020204030204" pitchFamily="34" charset="0"/>
                <a:cs typeface="Calibri" panose="020F0502020204030204" pitchFamily="34" charset="0"/>
              </a:rPr>
              <a:t>40-day vibration displacement trend</a:t>
            </a:r>
            <a:endParaRPr lang="ru-RU" sz="2000" dirty="0">
              <a:solidFill>
                <a:srgbClr val="38629A"/>
              </a:solidFill>
              <a:latin typeface="Calibri" panose="020F0502020204030204" pitchFamily="34" charset="0"/>
              <a:cs typeface="Calibri" panose="020F0502020204030204" pitchFamily="34" charset="0"/>
            </a:endParaRPr>
          </a:p>
        </p:txBody>
      </p:sp>
      <p:sp>
        <p:nvSpPr>
          <p:cNvPr id="7" name="Прямоугольник 6">
            <a:extLst>
              <a:ext uri="{FF2B5EF4-FFF2-40B4-BE49-F238E27FC236}">
                <a16:creationId xmlns:a16="http://schemas.microsoft.com/office/drawing/2014/main" id="{40621435-CE72-1D44-AE9B-D08624F3F53C}"/>
              </a:ext>
            </a:extLst>
          </p:cNvPr>
          <p:cNvSpPr/>
          <p:nvPr/>
        </p:nvSpPr>
        <p:spPr>
          <a:xfrm>
            <a:off x="7104949" y="1600479"/>
            <a:ext cx="4042325" cy="400110"/>
          </a:xfrm>
          <a:prstGeom prst="rect">
            <a:avLst/>
          </a:prstGeom>
        </p:spPr>
        <p:txBody>
          <a:bodyPr wrap="none">
            <a:spAutoFit/>
          </a:bodyPr>
          <a:lstStyle/>
          <a:p>
            <a:r>
              <a:rPr lang="en-US" sz="2000" dirty="0">
                <a:solidFill>
                  <a:srgbClr val="38629A"/>
                </a:solidFill>
                <a:latin typeface="Calibri" panose="020F0502020204030204" pitchFamily="34" charset="0"/>
                <a:cs typeface="Calibri" panose="020F0502020204030204" pitchFamily="34" charset="0"/>
              </a:rPr>
              <a:t>Spectrum of the displacement signal </a:t>
            </a:r>
            <a:endParaRPr lang="ru-RU" sz="2000" dirty="0">
              <a:solidFill>
                <a:srgbClr val="38629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589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D11D23-7263-4766-A5DF-DD2941790C15}"/>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3" name="Прямоугольник 7">
            <a:extLst>
              <a:ext uri="{FF2B5EF4-FFF2-40B4-BE49-F238E27FC236}">
                <a16:creationId xmlns:a16="http://schemas.microsoft.com/office/drawing/2014/main" id="{48DC79BC-913C-416F-852F-1D9A6152A26B}"/>
              </a:ext>
            </a:extLst>
          </p:cNvPr>
          <p:cNvSpPr>
            <a:spLocks noChangeArrowheads="1"/>
          </p:cNvSpPr>
          <p:nvPr/>
        </p:nvSpPr>
        <p:spPr bwMode="auto">
          <a:xfrm>
            <a:off x="896112" y="1239292"/>
            <a:ext cx="10424160" cy="3996137"/>
          </a:xfrm>
          <a:prstGeom prst="rect">
            <a:avLst/>
          </a:prstGeom>
          <a:noFill/>
          <a:ln w="9525">
            <a:noFill/>
            <a:miter lim="800000"/>
            <a:headEnd/>
            <a:tailEnd/>
          </a:ln>
        </p:spPr>
        <p:txBody>
          <a:bodyPr wrap="square" lIns="71288" tIns="35645" rIns="71288" bIns="35645">
            <a:spAutoFit/>
          </a:bodyPr>
          <a:lstStyle/>
          <a:p>
            <a:pPr algn="ctr"/>
            <a:r>
              <a:rPr lang="en-US" altLang="ru-RU" sz="4000" b="1" dirty="0">
                <a:solidFill>
                  <a:srgbClr val="38629A"/>
                </a:solidFill>
                <a:latin typeface="Calibri" panose="020F0502020204030204" pitchFamily="34" charset="0"/>
                <a:cs typeface="Calibri" panose="020F0502020204030204" pitchFamily="34" charset="0"/>
              </a:rPr>
              <a:t>Conclusion</a:t>
            </a:r>
          </a:p>
          <a:p>
            <a:endParaRPr lang="ru-RU" sz="2500" b="1" dirty="0">
              <a:solidFill>
                <a:srgbClr val="38629A"/>
              </a:solidFill>
              <a:latin typeface="Calibri" panose="020F0502020204030204" pitchFamily="34" charset="0"/>
              <a:cs typeface="Calibri" panose="020F0502020204030204" pitchFamily="34" charset="0"/>
            </a:endParaRPr>
          </a:p>
          <a:p>
            <a:pPr>
              <a:spcBef>
                <a:spcPts val="600"/>
              </a:spcBef>
            </a:pPr>
            <a:r>
              <a:rPr lang="en-US" sz="2800" b="1" dirty="0">
                <a:solidFill>
                  <a:srgbClr val="38629A"/>
                </a:solidFill>
                <a:latin typeface="Calibri" panose="020F0502020204030204" pitchFamily="34" charset="0"/>
                <a:cs typeface="Calibri" panose="020F0502020204030204" pitchFamily="34" charset="0"/>
              </a:rPr>
              <a:t>The examples considered illustrate practical application of invariant vibration signs used for diagnostics of machinery equipment of production plants. Recommendations for the personnel issued by the AI System are used to bring the machinery to a normal condition</a:t>
            </a:r>
            <a:endParaRPr lang="ru-RU" sz="2800" b="1" dirty="0">
              <a:solidFill>
                <a:srgbClr val="38629A"/>
              </a:solidFill>
              <a:latin typeface="Calibri" panose="020F0502020204030204" pitchFamily="34" charset="0"/>
              <a:cs typeface="Calibri" panose="020F0502020204030204" pitchFamily="34" charset="0"/>
            </a:endParaRPr>
          </a:p>
          <a:p>
            <a:pPr marL="457200" indent="-457200" algn="l">
              <a:spcBef>
                <a:spcPts val="600"/>
              </a:spcBef>
            </a:pPr>
            <a:endParaRPr lang="ru-RU" sz="2800" b="1" dirty="0">
              <a:solidFill>
                <a:srgbClr val="38629A"/>
              </a:solidFill>
              <a:latin typeface="Calibri" panose="020F0502020204030204" pitchFamily="34" charset="0"/>
              <a:cs typeface="Calibri" panose="020F0502020204030204" pitchFamily="34" charset="0"/>
            </a:endParaRPr>
          </a:p>
          <a:p>
            <a:endParaRPr lang="ru-RU" sz="2000" dirty="0">
              <a:solidFill>
                <a:srgbClr val="38629A"/>
              </a:solidFill>
              <a:latin typeface="Calibri" panose="020F0502020204030204" pitchFamily="34" charset="0"/>
              <a:cs typeface="Calibri" panose="020F0502020204030204" pitchFamily="34" charset="0"/>
            </a:endParaRPr>
          </a:p>
          <a:p>
            <a:pPr algn="just"/>
            <a:endParaRPr lang="en-US" sz="2000" dirty="0">
              <a:solidFill>
                <a:srgbClr val="38629A"/>
              </a:solidFill>
              <a:latin typeface="Calibri" panose="020F0502020204030204" pitchFamily="34" charset="0"/>
              <a:cs typeface="Calibri" panose="020F0502020204030204" pitchFamily="34" charset="0"/>
            </a:endParaRPr>
          </a:p>
        </p:txBody>
      </p:sp>
      <p:sp>
        <p:nvSpPr>
          <p:cNvPr id="5" name="Номер слайда 3">
            <a:extLst>
              <a:ext uri="{FF2B5EF4-FFF2-40B4-BE49-F238E27FC236}">
                <a16:creationId xmlns:a16="http://schemas.microsoft.com/office/drawing/2014/main" id="{863BAACB-E89C-48F3-B81A-ADE54CFA81D2}"/>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11</a:t>
            </a:fld>
            <a:endParaRPr lang="ru-RU" sz="24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64801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D11D23-7263-4766-A5DF-DD2941790C15}"/>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8" name="Прямоугольник 7">
            <a:extLst>
              <a:ext uri="{FF2B5EF4-FFF2-40B4-BE49-F238E27FC236}">
                <a16:creationId xmlns:a16="http://schemas.microsoft.com/office/drawing/2014/main" id="{48DC79BC-913C-416F-852F-1D9A6152A26B}"/>
              </a:ext>
            </a:extLst>
          </p:cNvPr>
          <p:cNvSpPr>
            <a:spLocks noChangeArrowheads="1"/>
          </p:cNvSpPr>
          <p:nvPr/>
        </p:nvSpPr>
        <p:spPr bwMode="auto">
          <a:xfrm>
            <a:off x="0" y="2571748"/>
            <a:ext cx="12192000" cy="625984"/>
          </a:xfrm>
          <a:prstGeom prst="rect">
            <a:avLst/>
          </a:prstGeom>
          <a:noFill/>
          <a:ln w="9525">
            <a:noFill/>
            <a:miter lim="800000"/>
            <a:headEnd/>
            <a:tailEnd/>
          </a:ln>
        </p:spPr>
        <p:txBody>
          <a:bodyPr wrap="square" lIns="71288" tIns="35645" rIns="71288" bIns="35645">
            <a:spAutoFit/>
          </a:bodyPr>
          <a:lstStyle/>
          <a:p>
            <a:pPr algn="ctr"/>
            <a:r>
              <a:rPr lang="en-US" sz="3600" b="1" dirty="0">
                <a:solidFill>
                  <a:srgbClr val="38629A"/>
                </a:solidFill>
                <a:latin typeface="Calibri" panose="020F0502020204030204" pitchFamily="34" charset="0"/>
                <a:cs typeface="Calibri" panose="020F0502020204030204" pitchFamily="34" charset="0"/>
              </a:rPr>
              <a:t>Thank You For Your Attention!</a:t>
            </a:r>
            <a:endParaRPr lang="en-US" sz="3600" dirty="0">
              <a:solidFill>
                <a:srgbClr val="38629A"/>
              </a:solidFill>
              <a:latin typeface="Calibri" panose="020F0502020204030204" pitchFamily="34" charset="0"/>
              <a:cs typeface="Calibri" panose="020F0502020204030204" pitchFamily="34" charset="0"/>
            </a:endParaRPr>
          </a:p>
        </p:txBody>
      </p:sp>
      <p:sp>
        <p:nvSpPr>
          <p:cNvPr id="6" name="Номер слайда 3">
            <a:extLst>
              <a:ext uri="{FF2B5EF4-FFF2-40B4-BE49-F238E27FC236}">
                <a16:creationId xmlns:a16="http://schemas.microsoft.com/office/drawing/2014/main" id="{4EF6BD1F-4A29-4A5A-BEA7-A9C08F9C2E52}"/>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12</a:t>
            </a:fld>
            <a:endParaRPr lang="ru-RU" sz="24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64801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7">
            <a:extLst>
              <a:ext uri="{FF2B5EF4-FFF2-40B4-BE49-F238E27FC236}">
                <a16:creationId xmlns:a16="http://schemas.microsoft.com/office/drawing/2014/main" id="{48DC79BC-913C-416F-852F-1D9A6152A26B}"/>
              </a:ext>
            </a:extLst>
          </p:cNvPr>
          <p:cNvSpPr>
            <a:spLocks noChangeArrowheads="1"/>
          </p:cNvSpPr>
          <p:nvPr/>
        </p:nvSpPr>
        <p:spPr bwMode="auto">
          <a:xfrm>
            <a:off x="746214" y="1357968"/>
            <a:ext cx="11445786" cy="5580195"/>
          </a:xfrm>
          <a:prstGeom prst="rect">
            <a:avLst/>
          </a:prstGeom>
          <a:noFill/>
          <a:ln w="9525">
            <a:noFill/>
            <a:miter lim="800000"/>
            <a:headEnd/>
            <a:tailEnd/>
          </a:ln>
        </p:spPr>
        <p:txBody>
          <a:bodyPr wrap="square" lIns="85546" tIns="42774" rIns="85546" bIns="42774">
            <a:spAutoFit/>
          </a:bodyPr>
          <a:lstStyle/>
          <a:p>
            <a:pPr>
              <a:spcBef>
                <a:spcPts val="600"/>
              </a:spcBef>
            </a:pPr>
            <a:r>
              <a:rPr lang="en-US" sz="2800" dirty="0">
                <a:solidFill>
                  <a:srgbClr val="38629A"/>
                </a:solidFill>
                <a:latin typeface="Calibri" panose="020F0502020204030204" pitchFamily="34" charset="0"/>
                <a:cs typeface="Calibri" panose="020F0502020204030204" pitchFamily="34" charset="0"/>
              </a:rPr>
              <a:t>The most efficient way to reduce the operational costs is to apply a modern technology of resource-saving operation of machinery based on stationary real-time condition monitoring systems.</a:t>
            </a:r>
          </a:p>
          <a:p>
            <a:pPr>
              <a:spcBef>
                <a:spcPts val="600"/>
              </a:spcBef>
            </a:pPr>
            <a:endParaRPr lang="en-US" sz="2800" dirty="0">
              <a:solidFill>
                <a:srgbClr val="38629A"/>
              </a:solidFill>
              <a:latin typeface="Calibri" panose="020F0502020204030204" pitchFamily="34" charset="0"/>
              <a:cs typeface="Calibri" panose="020F0502020204030204" pitchFamily="34" charset="0"/>
            </a:endParaRPr>
          </a:p>
          <a:p>
            <a:pPr>
              <a:spcBef>
                <a:spcPts val="600"/>
              </a:spcBef>
            </a:pPr>
            <a:r>
              <a:rPr lang="en-US" sz="2800" dirty="0">
                <a:solidFill>
                  <a:srgbClr val="38629A"/>
                </a:solidFill>
                <a:latin typeface="Calibri" panose="020F0502020204030204" pitchFamily="34" charset="0"/>
                <a:cs typeface="Calibri" panose="020F0502020204030204" pitchFamily="34" charset="0"/>
              </a:rPr>
              <a:t>One of important quality of diagnostic systems as </a:t>
            </a:r>
            <a:r>
              <a:rPr lang="en-US" sz="2800" b="1" dirty="0">
                <a:solidFill>
                  <a:srgbClr val="38629A"/>
                </a:solidFill>
                <a:latin typeface="Calibri" panose="020F0502020204030204" pitchFamily="34" charset="0"/>
                <a:cs typeface="Calibri" panose="020F0502020204030204" pitchFamily="34" charset="0"/>
              </a:rPr>
              <a:t>invariance to construction and operational procedure.</a:t>
            </a:r>
          </a:p>
          <a:p>
            <a:pPr>
              <a:spcBef>
                <a:spcPts val="600"/>
              </a:spcBef>
            </a:pPr>
            <a:endParaRPr lang="en-US" sz="2800" b="1" dirty="0">
              <a:solidFill>
                <a:srgbClr val="38629A"/>
              </a:solidFill>
              <a:latin typeface="Calibri" panose="020F0502020204030204" pitchFamily="34" charset="0"/>
              <a:cs typeface="Calibri" panose="020F0502020204030204" pitchFamily="34" charset="0"/>
            </a:endParaRPr>
          </a:p>
          <a:p>
            <a:pPr>
              <a:spcBef>
                <a:spcPts val="600"/>
              </a:spcBef>
            </a:pPr>
            <a:r>
              <a:rPr lang="en-US" sz="2800" b="1" dirty="0">
                <a:solidFill>
                  <a:srgbClr val="38629A"/>
                </a:solidFill>
                <a:latin typeface="Calibri" panose="020F0502020204030204" pitchFamily="34" charset="0"/>
                <a:cs typeface="Calibri" panose="020F0502020204030204" pitchFamily="34" charset="0"/>
              </a:rPr>
              <a:t>RMS of vibration signal </a:t>
            </a:r>
            <a:r>
              <a:rPr lang="en-US" sz="2800" dirty="0">
                <a:solidFill>
                  <a:srgbClr val="38629A"/>
                </a:solidFill>
                <a:latin typeface="Calibri" panose="020F0502020204030204" pitchFamily="34" charset="0"/>
                <a:cs typeface="Calibri" panose="020F0502020204030204" pitchFamily="34" charset="0"/>
              </a:rPr>
              <a:t>(acceleration, velocity  and displacement) is one of invariance diagnostic features.</a:t>
            </a:r>
          </a:p>
          <a:p>
            <a:pPr>
              <a:spcBef>
                <a:spcPts val="600"/>
              </a:spcBef>
            </a:pPr>
            <a:endParaRPr lang="ru-RU" sz="2800" dirty="0">
              <a:solidFill>
                <a:srgbClr val="38629A"/>
              </a:solidFill>
              <a:latin typeface="Calibri" panose="020F0502020204030204" pitchFamily="34" charset="0"/>
              <a:cs typeface="Calibri" panose="020F0502020204030204" pitchFamily="34" charset="0"/>
            </a:endParaRPr>
          </a:p>
          <a:p>
            <a:pPr marL="548640" indent="-548640" algn="just"/>
            <a:endParaRPr lang="en-US" sz="2800" dirty="0">
              <a:solidFill>
                <a:srgbClr val="38629A"/>
              </a:solidFill>
              <a:latin typeface="Calibri" panose="020F0502020204030204" pitchFamily="34" charset="0"/>
              <a:cs typeface="Calibri" panose="020F0502020204030204" pitchFamily="34" charset="0"/>
            </a:endParaRPr>
          </a:p>
          <a:p>
            <a:pPr indent="-548640" algn="just"/>
            <a:endParaRPr lang="ru-RU" sz="2400" dirty="0">
              <a:solidFill>
                <a:srgbClr val="38629A"/>
              </a:solidFill>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0EBF3C88-09C6-4D68-8D23-22B100838C7E}"/>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6" name="Номер слайда 3">
            <a:extLst>
              <a:ext uri="{FF2B5EF4-FFF2-40B4-BE49-F238E27FC236}">
                <a16:creationId xmlns:a16="http://schemas.microsoft.com/office/drawing/2014/main" id="{B46CF630-8F5E-4FC3-9C54-300196DF8502}"/>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2</a:t>
            </a:fld>
            <a:endParaRPr lang="ru-RU" sz="24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2361224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49D57C-8CD7-4D51-BD9E-F20A5CF3F61B}"/>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23" name="Номер слайда 3">
            <a:extLst>
              <a:ext uri="{FF2B5EF4-FFF2-40B4-BE49-F238E27FC236}">
                <a16:creationId xmlns:a16="http://schemas.microsoft.com/office/drawing/2014/main" id="{4B51872A-607C-4C56-AE40-456F12D535CF}"/>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3</a:t>
            </a:fld>
            <a:endParaRPr lang="ru-RU" sz="2400" b="1" dirty="0">
              <a:solidFill>
                <a:schemeClr val="accent1"/>
              </a:solidFill>
              <a:latin typeface="Arial" pitchFamily="34" charset="0"/>
              <a:cs typeface="Arial" pitchFamily="34" charset="0"/>
            </a:endParaRPr>
          </a:p>
        </p:txBody>
      </p:sp>
      <p:pic>
        <p:nvPicPr>
          <p:cNvPr id="24" name="Рисунок 23">
            <a:extLst>
              <a:ext uri="{FF2B5EF4-FFF2-40B4-BE49-F238E27FC236}">
                <a16:creationId xmlns:a16="http://schemas.microsoft.com/office/drawing/2014/main" id="{4E5E4DBF-6A24-476C-A5B5-C28391891D06}"/>
              </a:ext>
            </a:extLst>
          </p:cNvPr>
          <p:cNvPicPr/>
          <p:nvPr/>
        </p:nvPicPr>
        <p:blipFill rotWithShape="1">
          <a:blip r:embed="rId3" cstate="print">
            <a:extLst>
              <a:ext uri="{28A0092B-C50C-407E-A947-70E740481C1C}">
                <a14:useLocalDpi xmlns:a14="http://schemas.microsoft.com/office/drawing/2010/main" val="0"/>
              </a:ext>
            </a:extLst>
          </a:blip>
          <a:srcRect b="4891"/>
          <a:stretch/>
        </p:blipFill>
        <p:spPr>
          <a:xfrm>
            <a:off x="5590637" y="1703741"/>
            <a:ext cx="6125704" cy="4243863"/>
          </a:xfrm>
          <a:prstGeom prst="rect">
            <a:avLst/>
          </a:prstGeom>
        </p:spPr>
      </p:pic>
      <p:sp>
        <p:nvSpPr>
          <p:cNvPr id="2" name="Прямоугольник 1">
            <a:extLst>
              <a:ext uri="{FF2B5EF4-FFF2-40B4-BE49-F238E27FC236}">
                <a16:creationId xmlns:a16="http://schemas.microsoft.com/office/drawing/2014/main" id="{32CBB416-C3A2-C54F-ADBC-418271C8D310}"/>
              </a:ext>
            </a:extLst>
          </p:cNvPr>
          <p:cNvSpPr/>
          <p:nvPr/>
        </p:nvSpPr>
        <p:spPr>
          <a:xfrm>
            <a:off x="104263" y="1703741"/>
            <a:ext cx="5351786" cy="1200329"/>
          </a:xfrm>
          <a:prstGeom prst="rect">
            <a:avLst/>
          </a:prstGeom>
        </p:spPr>
        <p:txBody>
          <a:bodyPr wrap="none">
            <a:spAutoFit/>
          </a:bodyPr>
          <a:lstStyle/>
          <a:p>
            <a:r>
              <a:rPr lang="en-US" sz="3600" b="1" dirty="0">
                <a:solidFill>
                  <a:srgbClr val="38629A"/>
                </a:solidFill>
                <a:latin typeface="Calibri" panose="020F0502020204030204" pitchFamily="34" charset="0"/>
                <a:cs typeface="Calibri" panose="020F0502020204030204" pitchFamily="34" charset="0"/>
              </a:rPr>
              <a:t>Electric motor </a:t>
            </a:r>
          </a:p>
          <a:p>
            <a:r>
              <a:rPr lang="en-US" sz="3600" b="1" dirty="0">
                <a:solidFill>
                  <a:srgbClr val="38629A"/>
                </a:solidFill>
                <a:latin typeface="Calibri" panose="020F0502020204030204" pitchFamily="34" charset="0"/>
                <a:cs typeface="Calibri" panose="020F0502020204030204" pitchFamily="34" charset="0"/>
              </a:rPr>
              <a:t>at a Crude Distillation Uni</a:t>
            </a:r>
            <a:r>
              <a:rPr lang="en-US" sz="3600" dirty="0"/>
              <a:t>t </a:t>
            </a:r>
            <a:endParaRPr lang="ru-RU" sz="3600" dirty="0"/>
          </a:p>
        </p:txBody>
      </p:sp>
    </p:spTree>
    <p:extLst>
      <p:ext uri="{BB962C8B-B14F-4D97-AF65-F5344CB8AC3E}">
        <p14:creationId xmlns:p14="http://schemas.microsoft.com/office/powerpoint/2010/main" val="30425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49D57C-8CD7-4D51-BD9E-F20A5CF3F61B}"/>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23" name="Номер слайда 3">
            <a:extLst>
              <a:ext uri="{FF2B5EF4-FFF2-40B4-BE49-F238E27FC236}">
                <a16:creationId xmlns:a16="http://schemas.microsoft.com/office/drawing/2014/main" id="{4B51872A-607C-4C56-AE40-456F12D535CF}"/>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4</a:t>
            </a:fld>
            <a:endParaRPr lang="ru-RU" sz="2400" b="1" dirty="0">
              <a:solidFill>
                <a:schemeClr val="accent1"/>
              </a:solidFill>
              <a:latin typeface="Arial" pitchFamily="34" charset="0"/>
              <a:cs typeface="Arial" pitchFamily="34" charset="0"/>
            </a:endParaRPr>
          </a:p>
        </p:txBody>
      </p:sp>
      <p:pic>
        <p:nvPicPr>
          <p:cNvPr id="4" name="Рисунок 3">
            <a:extLst>
              <a:ext uri="{FF2B5EF4-FFF2-40B4-BE49-F238E27FC236}">
                <a16:creationId xmlns:a16="http://schemas.microsoft.com/office/drawing/2014/main" id="{D356281B-0F16-C54A-80E8-CBD5325E94F1}"/>
              </a:ext>
            </a:extLst>
          </p:cNvPr>
          <p:cNvPicPr/>
          <p:nvPr/>
        </p:nvPicPr>
        <p:blipFill>
          <a:blip r:embed="rId3"/>
          <a:stretch>
            <a:fillRect/>
          </a:stretch>
        </p:blipFill>
        <p:spPr>
          <a:xfrm>
            <a:off x="598969" y="2098783"/>
            <a:ext cx="5116245" cy="3229667"/>
          </a:xfrm>
          <a:prstGeom prst="rect">
            <a:avLst/>
          </a:prstGeom>
        </p:spPr>
      </p:pic>
      <p:pic>
        <p:nvPicPr>
          <p:cNvPr id="5" name="Рисунок 4">
            <a:extLst>
              <a:ext uri="{FF2B5EF4-FFF2-40B4-BE49-F238E27FC236}">
                <a16:creationId xmlns:a16="http://schemas.microsoft.com/office/drawing/2014/main" id="{3987AB7B-9FC7-B647-BEBA-C5ED6C742DD9}"/>
              </a:ext>
            </a:extLst>
          </p:cNvPr>
          <p:cNvPicPr/>
          <p:nvPr/>
        </p:nvPicPr>
        <p:blipFill>
          <a:blip r:embed="rId4"/>
          <a:stretch>
            <a:fillRect/>
          </a:stretch>
        </p:blipFill>
        <p:spPr>
          <a:xfrm>
            <a:off x="6476786" y="2098783"/>
            <a:ext cx="5116245" cy="2709714"/>
          </a:xfrm>
          <a:prstGeom prst="rect">
            <a:avLst/>
          </a:prstGeom>
        </p:spPr>
      </p:pic>
      <p:sp>
        <p:nvSpPr>
          <p:cNvPr id="2" name="Прямоугольник 1">
            <a:extLst>
              <a:ext uri="{FF2B5EF4-FFF2-40B4-BE49-F238E27FC236}">
                <a16:creationId xmlns:a16="http://schemas.microsoft.com/office/drawing/2014/main" id="{69FBFEAF-AFE1-1243-AEA0-B4031ADCE0C0}"/>
              </a:ext>
            </a:extLst>
          </p:cNvPr>
          <p:cNvSpPr/>
          <p:nvPr/>
        </p:nvSpPr>
        <p:spPr>
          <a:xfrm>
            <a:off x="262597" y="1233387"/>
            <a:ext cx="6096000" cy="707886"/>
          </a:xfrm>
          <a:prstGeom prst="rect">
            <a:avLst/>
          </a:prstGeom>
        </p:spPr>
        <p:txBody>
          <a:bodyPr>
            <a:spAutoFit/>
          </a:bodyPr>
          <a:lstStyle/>
          <a:p>
            <a:pPr algn="ctr"/>
            <a:r>
              <a:rPr lang="en-US" sz="2000" dirty="0">
                <a:solidFill>
                  <a:srgbClr val="38629A"/>
                </a:solidFill>
                <a:latin typeface="Calibri" panose="020F0502020204030204" pitchFamily="34" charset="0"/>
                <a:cs typeface="Calibri" panose="020F0502020204030204" pitchFamily="34" charset="0"/>
              </a:rPr>
              <a:t>A 1-year trend of invariant diagnostic signs – RMS of vibration acceleration </a:t>
            </a:r>
            <a:endParaRPr lang="ru-RU" sz="2000" dirty="0">
              <a:solidFill>
                <a:srgbClr val="38629A"/>
              </a:solidFill>
              <a:latin typeface="Calibri" panose="020F0502020204030204" pitchFamily="34" charset="0"/>
              <a:cs typeface="Calibri" panose="020F0502020204030204" pitchFamily="34" charset="0"/>
            </a:endParaRPr>
          </a:p>
        </p:txBody>
      </p:sp>
      <p:sp>
        <p:nvSpPr>
          <p:cNvPr id="3" name="Прямоугольник 2">
            <a:extLst>
              <a:ext uri="{FF2B5EF4-FFF2-40B4-BE49-F238E27FC236}">
                <a16:creationId xmlns:a16="http://schemas.microsoft.com/office/drawing/2014/main" id="{236D66F9-8F67-5B4C-BD9F-7F9364EA9961}"/>
              </a:ext>
            </a:extLst>
          </p:cNvPr>
          <p:cNvSpPr/>
          <p:nvPr/>
        </p:nvSpPr>
        <p:spPr>
          <a:xfrm>
            <a:off x="7268366" y="1233387"/>
            <a:ext cx="3929474" cy="400110"/>
          </a:xfrm>
          <a:prstGeom prst="rect">
            <a:avLst/>
          </a:prstGeom>
        </p:spPr>
        <p:txBody>
          <a:bodyPr wrap="none">
            <a:spAutoFit/>
          </a:bodyPr>
          <a:lstStyle/>
          <a:p>
            <a:r>
              <a:rPr lang="en-US" sz="2000" dirty="0">
                <a:solidFill>
                  <a:srgbClr val="38629A"/>
                </a:solidFill>
                <a:latin typeface="Calibri" panose="020F0502020204030204" pitchFamily="34" charset="0"/>
                <a:cs typeface="Calibri" panose="020F0502020204030204" pitchFamily="34" charset="0"/>
              </a:rPr>
              <a:t>Direct spectrum of the acceleration </a:t>
            </a:r>
            <a:endParaRPr lang="ru-RU" sz="2000" dirty="0">
              <a:solidFill>
                <a:srgbClr val="38629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941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49D57C-8CD7-4D51-BD9E-F20A5CF3F61B}"/>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23" name="Номер слайда 3">
            <a:extLst>
              <a:ext uri="{FF2B5EF4-FFF2-40B4-BE49-F238E27FC236}">
                <a16:creationId xmlns:a16="http://schemas.microsoft.com/office/drawing/2014/main" id="{4B51872A-607C-4C56-AE40-456F12D535CF}"/>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5</a:t>
            </a:fld>
            <a:endParaRPr lang="ru-RU" sz="2400" b="1" dirty="0">
              <a:solidFill>
                <a:schemeClr val="accent1"/>
              </a:solidFill>
              <a:latin typeface="Arial" pitchFamily="34" charset="0"/>
              <a:cs typeface="Arial" pitchFamily="34" charset="0"/>
            </a:endParaRPr>
          </a:p>
        </p:txBody>
      </p:sp>
      <p:pic>
        <p:nvPicPr>
          <p:cNvPr id="4" name="Рисунок 3">
            <a:extLst>
              <a:ext uri="{FF2B5EF4-FFF2-40B4-BE49-F238E27FC236}">
                <a16:creationId xmlns:a16="http://schemas.microsoft.com/office/drawing/2014/main" id="{21880EE9-529A-4076-915F-94E8009EAD53}"/>
              </a:ext>
            </a:extLst>
          </p:cNvPr>
          <p:cNvPicPr/>
          <p:nvPr/>
        </p:nvPicPr>
        <p:blipFill rotWithShape="1">
          <a:blip r:embed="rId3" cstate="print">
            <a:extLst>
              <a:ext uri="{28A0092B-C50C-407E-A947-70E740481C1C}">
                <a14:useLocalDpi xmlns:a14="http://schemas.microsoft.com/office/drawing/2010/main" val="0"/>
              </a:ext>
            </a:extLst>
          </a:blip>
          <a:srcRect l="7079" t="11589" r="26503" b="24488"/>
          <a:stretch/>
        </p:blipFill>
        <p:spPr>
          <a:xfrm>
            <a:off x="7057517" y="1705894"/>
            <a:ext cx="4537075" cy="3446211"/>
          </a:xfrm>
          <a:prstGeom prst="rect">
            <a:avLst/>
          </a:prstGeom>
        </p:spPr>
      </p:pic>
      <p:sp>
        <p:nvSpPr>
          <p:cNvPr id="2" name="Прямоугольник 1">
            <a:extLst>
              <a:ext uri="{FF2B5EF4-FFF2-40B4-BE49-F238E27FC236}">
                <a16:creationId xmlns:a16="http://schemas.microsoft.com/office/drawing/2014/main" id="{9521CDE2-73DC-C043-9B38-DEDE79378173}"/>
              </a:ext>
            </a:extLst>
          </p:cNvPr>
          <p:cNvSpPr/>
          <p:nvPr/>
        </p:nvSpPr>
        <p:spPr>
          <a:xfrm>
            <a:off x="676917" y="1705894"/>
            <a:ext cx="5358198" cy="1200329"/>
          </a:xfrm>
          <a:prstGeom prst="rect">
            <a:avLst/>
          </a:prstGeom>
        </p:spPr>
        <p:txBody>
          <a:bodyPr wrap="none">
            <a:spAutoFit/>
          </a:bodyPr>
          <a:lstStyle/>
          <a:p>
            <a:r>
              <a:rPr lang="en-US" sz="3600" b="1" dirty="0">
                <a:solidFill>
                  <a:srgbClr val="38629A"/>
                </a:solidFill>
                <a:latin typeface="Calibri" panose="020F0502020204030204" pitchFamily="34" charset="0"/>
                <a:cs typeface="Calibri" panose="020F0502020204030204" pitchFamily="34" charset="0"/>
              </a:rPr>
              <a:t>Air blower </a:t>
            </a:r>
          </a:p>
          <a:p>
            <a:r>
              <a:rPr lang="en-US" sz="3600" b="1" dirty="0">
                <a:solidFill>
                  <a:srgbClr val="38629A"/>
                </a:solidFill>
                <a:latin typeface="Calibri" panose="020F0502020204030204" pitchFamily="34" charset="0"/>
                <a:cs typeface="Calibri" panose="020F0502020204030204" pitchFamily="34" charset="0"/>
              </a:rPr>
              <a:t>at a Crude Distillation Unit </a:t>
            </a:r>
            <a:endParaRPr lang="ru-RU" sz="3600" b="1" dirty="0">
              <a:solidFill>
                <a:srgbClr val="38629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219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49D57C-8CD7-4D51-BD9E-F20A5CF3F61B}"/>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23" name="Номер слайда 3">
            <a:extLst>
              <a:ext uri="{FF2B5EF4-FFF2-40B4-BE49-F238E27FC236}">
                <a16:creationId xmlns:a16="http://schemas.microsoft.com/office/drawing/2014/main" id="{4B51872A-607C-4C56-AE40-456F12D535CF}"/>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6</a:t>
            </a:fld>
            <a:endParaRPr lang="ru-RU" sz="2400" b="1" dirty="0">
              <a:solidFill>
                <a:schemeClr val="accent1"/>
              </a:solidFill>
              <a:latin typeface="Arial" pitchFamily="34" charset="0"/>
              <a:cs typeface="Arial" pitchFamily="34" charset="0"/>
            </a:endParaRPr>
          </a:p>
        </p:txBody>
      </p:sp>
      <p:pic>
        <p:nvPicPr>
          <p:cNvPr id="4" name="Рисунок 3">
            <a:extLst>
              <a:ext uri="{FF2B5EF4-FFF2-40B4-BE49-F238E27FC236}">
                <a16:creationId xmlns:a16="http://schemas.microsoft.com/office/drawing/2014/main" id="{6EF43E82-4C18-F44B-B845-D86CB9383F0A}"/>
              </a:ext>
            </a:extLst>
          </p:cNvPr>
          <p:cNvPicPr/>
          <p:nvPr/>
        </p:nvPicPr>
        <p:blipFill>
          <a:blip r:embed="rId3"/>
          <a:stretch>
            <a:fillRect/>
          </a:stretch>
        </p:blipFill>
        <p:spPr>
          <a:xfrm>
            <a:off x="364133" y="2172335"/>
            <a:ext cx="5243600" cy="3327986"/>
          </a:xfrm>
          <a:prstGeom prst="rect">
            <a:avLst/>
          </a:prstGeom>
        </p:spPr>
      </p:pic>
      <p:pic>
        <p:nvPicPr>
          <p:cNvPr id="5" name="Рисунок 4">
            <a:extLst>
              <a:ext uri="{FF2B5EF4-FFF2-40B4-BE49-F238E27FC236}">
                <a16:creationId xmlns:a16="http://schemas.microsoft.com/office/drawing/2014/main" id="{39AD5E5B-E6D9-DA49-A0DF-C91853FCF40C}"/>
              </a:ext>
            </a:extLst>
          </p:cNvPr>
          <p:cNvPicPr/>
          <p:nvPr/>
        </p:nvPicPr>
        <p:blipFill>
          <a:blip r:embed="rId4"/>
          <a:stretch>
            <a:fillRect/>
          </a:stretch>
        </p:blipFill>
        <p:spPr>
          <a:xfrm>
            <a:off x="6154129" y="2182251"/>
            <a:ext cx="5243599" cy="3327985"/>
          </a:xfrm>
          <a:prstGeom prst="rect">
            <a:avLst/>
          </a:prstGeom>
        </p:spPr>
      </p:pic>
      <p:sp>
        <p:nvSpPr>
          <p:cNvPr id="2" name="Прямоугольник 1">
            <a:extLst>
              <a:ext uri="{FF2B5EF4-FFF2-40B4-BE49-F238E27FC236}">
                <a16:creationId xmlns:a16="http://schemas.microsoft.com/office/drawing/2014/main" id="{B7BE0580-C290-FC4B-9AD0-C2B803E385FA}"/>
              </a:ext>
            </a:extLst>
          </p:cNvPr>
          <p:cNvSpPr/>
          <p:nvPr/>
        </p:nvSpPr>
        <p:spPr>
          <a:xfrm>
            <a:off x="784192" y="1378069"/>
            <a:ext cx="4086953" cy="400110"/>
          </a:xfrm>
          <a:prstGeom prst="rect">
            <a:avLst/>
          </a:prstGeom>
        </p:spPr>
        <p:txBody>
          <a:bodyPr wrap="none">
            <a:spAutoFit/>
          </a:bodyPr>
          <a:lstStyle/>
          <a:p>
            <a:r>
              <a:rPr lang="en-US" sz="2000" dirty="0">
                <a:solidFill>
                  <a:srgbClr val="38629A"/>
                </a:solidFill>
                <a:latin typeface="Calibri" panose="020F0502020204030204" pitchFamily="34" charset="0"/>
                <a:cs typeface="Calibri" panose="020F0502020204030204" pitchFamily="34" charset="0"/>
              </a:rPr>
              <a:t>Displacement trend of the air blower </a:t>
            </a:r>
            <a:endParaRPr lang="ru-RU" sz="2000" dirty="0">
              <a:solidFill>
                <a:srgbClr val="38629A"/>
              </a:solidFill>
              <a:latin typeface="Calibri" panose="020F0502020204030204" pitchFamily="34" charset="0"/>
              <a:cs typeface="Calibri" panose="020F0502020204030204" pitchFamily="34" charset="0"/>
            </a:endParaRPr>
          </a:p>
        </p:txBody>
      </p:sp>
      <p:sp>
        <p:nvSpPr>
          <p:cNvPr id="3" name="Прямоугольник 2">
            <a:extLst>
              <a:ext uri="{FF2B5EF4-FFF2-40B4-BE49-F238E27FC236}">
                <a16:creationId xmlns:a16="http://schemas.microsoft.com/office/drawing/2014/main" id="{F39A9035-F13E-9040-803E-368F1EC53CC4}"/>
              </a:ext>
            </a:extLst>
          </p:cNvPr>
          <p:cNvSpPr/>
          <p:nvPr/>
        </p:nvSpPr>
        <p:spPr>
          <a:xfrm>
            <a:off x="6905880" y="1408847"/>
            <a:ext cx="4042325" cy="400110"/>
          </a:xfrm>
          <a:prstGeom prst="rect">
            <a:avLst/>
          </a:prstGeom>
        </p:spPr>
        <p:txBody>
          <a:bodyPr wrap="none">
            <a:spAutoFit/>
          </a:bodyPr>
          <a:lstStyle/>
          <a:p>
            <a:r>
              <a:rPr lang="en-US" sz="2000" dirty="0">
                <a:solidFill>
                  <a:srgbClr val="38629A"/>
                </a:solidFill>
                <a:latin typeface="Calibri" panose="020F0502020204030204" pitchFamily="34" charset="0"/>
                <a:cs typeface="Calibri" panose="020F0502020204030204" pitchFamily="34" charset="0"/>
              </a:rPr>
              <a:t>Spectrum of the displacement signal </a:t>
            </a:r>
            <a:endParaRPr lang="ru-RU" sz="2000" dirty="0">
              <a:solidFill>
                <a:srgbClr val="38629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530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49D57C-8CD7-4D51-BD9E-F20A5CF3F61B}"/>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23" name="Номер слайда 3">
            <a:extLst>
              <a:ext uri="{FF2B5EF4-FFF2-40B4-BE49-F238E27FC236}">
                <a16:creationId xmlns:a16="http://schemas.microsoft.com/office/drawing/2014/main" id="{4B51872A-607C-4C56-AE40-456F12D535CF}"/>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7</a:t>
            </a:fld>
            <a:endParaRPr lang="ru-RU" sz="2400" b="1" dirty="0">
              <a:solidFill>
                <a:schemeClr val="accent1"/>
              </a:solidFill>
              <a:latin typeface="Arial" pitchFamily="34" charset="0"/>
              <a:cs typeface="Arial" pitchFamily="34" charset="0"/>
            </a:endParaRPr>
          </a:p>
        </p:txBody>
      </p:sp>
      <p:pic>
        <p:nvPicPr>
          <p:cNvPr id="4" name="Рисунок 3">
            <a:extLst>
              <a:ext uri="{FF2B5EF4-FFF2-40B4-BE49-F238E27FC236}">
                <a16:creationId xmlns:a16="http://schemas.microsoft.com/office/drawing/2014/main" id="{8CA6DED3-85EE-42CD-B0EC-C81FD64CD63E}"/>
              </a:ext>
            </a:extLst>
          </p:cNvPr>
          <p:cNvPicPr/>
          <p:nvPr/>
        </p:nvPicPr>
        <p:blipFill rotWithShape="1">
          <a:blip r:embed="rId3" cstate="print">
            <a:extLst>
              <a:ext uri="{28A0092B-C50C-407E-A947-70E740481C1C}">
                <a14:useLocalDpi xmlns:a14="http://schemas.microsoft.com/office/drawing/2010/main" val="0"/>
              </a:ext>
            </a:extLst>
          </a:blip>
          <a:srcRect r="6332" b="11734"/>
          <a:stretch/>
        </p:blipFill>
        <p:spPr>
          <a:xfrm>
            <a:off x="6096000" y="1812625"/>
            <a:ext cx="5536474" cy="3153821"/>
          </a:xfrm>
          <a:prstGeom prst="rect">
            <a:avLst/>
          </a:prstGeom>
        </p:spPr>
      </p:pic>
      <p:sp>
        <p:nvSpPr>
          <p:cNvPr id="2" name="Прямоугольник 1">
            <a:extLst>
              <a:ext uri="{FF2B5EF4-FFF2-40B4-BE49-F238E27FC236}">
                <a16:creationId xmlns:a16="http://schemas.microsoft.com/office/drawing/2014/main" id="{4F728837-7E7B-8C49-8E52-73D1D5BF171D}"/>
              </a:ext>
            </a:extLst>
          </p:cNvPr>
          <p:cNvSpPr/>
          <p:nvPr/>
        </p:nvSpPr>
        <p:spPr>
          <a:xfrm>
            <a:off x="292239" y="2122114"/>
            <a:ext cx="5609805" cy="646331"/>
          </a:xfrm>
          <a:prstGeom prst="rect">
            <a:avLst/>
          </a:prstGeom>
        </p:spPr>
        <p:txBody>
          <a:bodyPr wrap="none">
            <a:spAutoFit/>
          </a:bodyPr>
          <a:lstStyle/>
          <a:p>
            <a:r>
              <a:rPr lang="en-US" sz="3600" b="1" dirty="0">
                <a:solidFill>
                  <a:srgbClr val="38629A"/>
                </a:solidFill>
                <a:latin typeface="Calibri" panose="020F0502020204030204" pitchFamily="34" charset="0"/>
                <a:cs typeface="Calibri" panose="020F0502020204030204" pitchFamily="34" charset="0"/>
              </a:rPr>
              <a:t>Fin fan at Isomerization Unit</a:t>
            </a:r>
            <a:endParaRPr lang="ru-RU" sz="3600" b="1" dirty="0">
              <a:solidFill>
                <a:srgbClr val="38629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77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49D57C-8CD7-4D51-BD9E-F20A5CF3F61B}"/>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23" name="Номер слайда 3">
            <a:extLst>
              <a:ext uri="{FF2B5EF4-FFF2-40B4-BE49-F238E27FC236}">
                <a16:creationId xmlns:a16="http://schemas.microsoft.com/office/drawing/2014/main" id="{4B51872A-607C-4C56-AE40-456F12D535CF}"/>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8</a:t>
            </a:fld>
            <a:endParaRPr lang="ru-RU" sz="2400" b="1" dirty="0">
              <a:solidFill>
                <a:schemeClr val="accent1"/>
              </a:solidFill>
              <a:latin typeface="Arial" pitchFamily="34" charset="0"/>
              <a:cs typeface="Arial" pitchFamily="34" charset="0"/>
            </a:endParaRPr>
          </a:p>
        </p:txBody>
      </p:sp>
      <p:pic>
        <p:nvPicPr>
          <p:cNvPr id="4" name="Рисунок 3">
            <a:extLst>
              <a:ext uri="{FF2B5EF4-FFF2-40B4-BE49-F238E27FC236}">
                <a16:creationId xmlns:a16="http://schemas.microsoft.com/office/drawing/2014/main" id="{106492C5-932B-8F47-8459-55657C2B3D64}"/>
              </a:ext>
            </a:extLst>
          </p:cNvPr>
          <p:cNvPicPr/>
          <p:nvPr/>
        </p:nvPicPr>
        <p:blipFill>
          <a:blip r:embed="rId3"/>
          <a:stretch>
            <a:fillRect/>
          </a:stretch>
        </p:blipFill>
        <p:spPr>
          <a:xfrm>
            <a:off x="426720" y="2348467"/>
            <a:ext cx="5322966" cy="3255576"/>
          </a:xfrm>
          <a:prstGeom prst="rect">
            <a:avLst/>
          </a:prstGeom>
        </p:spPr>
      </p:pic>
      <p:pic>
        <p:nvPicPr>
          <p:cNvPr id="5" name="Рисунок 4">
            <a:extLst>
              <a:ext uri="{FF2B5EF4-FFF2-40B4-BE49-F238E27FC236}">
                <a16:creationId xmlns:a16="http://schemas.microsoft.com/office/drawing/2014/main" id="{2D60968B-68E9-5644-8289-08BE81AA9D29}"/>
              </a:ext>
            </a:extLst>
          </p:cNvPr>
          <p:cNvPicPr/>
          <p:nvPr/>
        </p:nvPicPr>
        <p:blipFill>
          <a:blip r:embed="rId4"/>
          <a:stretch>
            <a:fillRect/>
          </a:stretch>
        </p:blipFill>
        <p:spPr>
          <a:xfrm>
            <a:off x="6442316" y="2348467"/>
            <a:ext cx="5322966" cy="3338074"/>
          </a:xfrm>
          <a:prstGeom prst="rect">
            <a:avLst/>
          </a:prstGeom>
        </p:spPr>
      </p:pic>
      <p:sp>
        <p:nvSpPr>
          <p:cNvPr id="2" name="Прямоугольник 1">
            <a:extLst>
              <a:ext uri="{FF2B5EF4-FFF2-40B4-BE49-F238E27FC236}">
                <a16:creationId xmlns:a16="http://schemas.microsoft.com/office/drawing/2014/main" id="{0C0B3821-F075-0A40-AA6D-590C4CAA99F9}"/>
              </a:ext>
            </a:extLst>
          </p:cNvPr>
          <p:cNvSpPr/>
          <p:nvPr/>
        </p:nvSpPr>
        <p:spPr>
          <a:xfrm>
            <a:off x="1044726" y="1600479"/>
            <a:ext cx="4086953" cy="400110"/>
          </a:xfrm>
          <a:prstGeom prst="rect">
            <a:avLst/>
          </a:prstGeom>
        </p:spPr>
        <p:txBody>
          <a:bodyPr wrap="none">
            <a:spAutoFit/>
          </a:bodyPr>
          <a:lstStyle/>
          <a:p>
            <a:r>
              <a:rPr lang="en-US" sz="2000" dirty="0">
                <a:solidFill>
                  <a:srgbClr val="38629A"/>
                </a:solidFill>
                <a:latin typeface="Calibri" panose="020F0502020204030204" pitchFamily="34" charset="0"/>
                <a:cs typeface="Calibri" panose="020F0502020204030204" pitchFamily="34" charset="0"/>
              </a:rPr>
              <a:t>Displacement trend of the air blower </a:t>
            </a:r>
            <a:endParaRPr lang="ru-RU" sz="2000" dirty="0">
              <a:solidFill>
                <a:srgbClr val="38629A"/>
              </a:solidFill>
              <a:latin typeface="Calibri" panose="020F0502020204030204" pitchFamily="34" charset="0"/>
              <a:cs typeface="Calibri" panose="020F0502020204030204" pitchFamily="34" charset="0"/>
            </a:endParaRPr>
          </a:p>
        </p:txBody>
      </p:sp>
      <p:sp>
        <p:nvSpPr>
          <p:cNvPr id="7" name="Прямоугольник 6">
            <a:extLst>
              <a:ext uri="{FF2B5EF4-FFF2-40B4-BE49-F238E27FC236}">
                <a16:creationId xmlns:a16="http://schemas.microsoft.com/office/drawing/2014/main" id="{4571F6C8-709A-3B40-9B5A-048EFAD66120}"/>
              </a:ext>
            </a:extLst>
          </p:cNvPr>
          <p:cNvSpPr/>
          <p:nvPr/>
        </p:nvSpPr>
        <p:spPr>
          <a:xfrm>
            <a:off x="7104949" y="1600479"/>
            <a:ext cx="4042325" cy="400110"/>
          </a:xfrm>
          <a:prstGeom prst="rect">
            <a:avLst/>
          </a:prstGeom>
        </p:spPr>
        <p:txBody>
          <a:bodyPr wrap="none">
            <a:spAutoFit/>
          </a:bodyPr>
          <a:lstStyle/>
          <a:p>
            <a:r>
              <a:rPr lang="en-US" sz="2000" dirty="0">
                <a:solidFill>
                  <a:srgbClr val="38629A"/>
                </a:solidFill>
                <a:latin typeface="Calibri" panose="020F0502020204030204" pitchFamily="34" charset="0"/>
                <a:cs typeface="Calibri" panose="020F0502020204030204" pitchFamily="34" charset="0"/>
              </a:rPr>
              <a:t>Spectrum of the displacement signal </a:t>
            </a:r>
            <a:endParaRPr lang="ru-RU" sz="2000" dirty="0">
              <a:solidFill>
                <a:srgbClr val="38629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656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49D57C-8CD7-4D51-BD9E-F20A5CF3F61B}"/>
              </a:ext>
            </a:extLst>
          </p:cNvPr>
          <p:cNvSpPr txBox="1">
            <a:spLocks/>
          </p:cNvSpPr>
          <p:nvPr/>
        </p:nvSpPr>
        <p:spPr>
          <a:xfrm>
            <a:off x="4802109" y="6412911"/>
            <a:ext cx="3851380" cy="410348"/>
          </a:xfrm>
          <a:prstGeom prst="rect">
            <a:avLst/>
          </a:prstGeom>
        </p:spPr>
        <p:txBody>
          <a:bodyPr>
            <a:normAutofit fontScale="77500" lnSpcReduction="20000"/>
          </a:bodyPr>
          <a:lst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a:lstStyle>
          <a:p>
            <a:r>
              <a:rPr lang="en-US" dirty="0">
                <a:solidFill>
                  <a:srgbClr val="38629A"/>
                </a:solidFill>
                <a:latin typeface="Calibri" panose="020F0502020204030204" pitchFamily="34" charset="0"/>
                <a:cs typeface="Calibri" panose="020F0502020204030204" pitchFamily="34" charset="0"/>
              </a:rPr>
              <a:t>www.dynamics.ru</a:t>
            </a:r>
            <a:endParaRPr lang="en-US" dirty="0"/>
          </a:p>
        </p:txBody>
      </p:sp>
      <p:sp>
        <p:nvSpPr>
          <p:cNvPr id="23" name="Номер слайда 3">
            <a:extLst>
              <a:ext uri="{FF2B5EF4-FFF2-40B4-BE49-F238E27FC236}">
                <a16:creationId xmlns:a16="http://schemas.microsoft.com/office/drawing/2014/main" id="{4B51872A-607C-4C56-AE40-456F12D535CF}"/>
              </a:ext>
            </a:extLst>
          </p:cNvPr>
          <p:cNvSpPr txBox="1">
            <a:spLocks noGrp="1"/>
          </p:cNvSpPr>
          <p:nvPr/>
        </p:nvSpPr>
        <p:spPr bwMode="auto">
          <a:xfrm>
            <a:off x="11594592" y="6234474"/>
            <a:ext cx="597408" cy="623526"/>
          </a:xfrm>
          <a:prstGeom prst="rect">
            <a:avLst/>
          </a:prstGeom>
          <a:noFill/>
          <a:ln>
            <a:miter lim="800000"/>
            <a:headEnd/>
            <a:tailEnd/>
          </a:ln>
        </p:spPr>
        <p:txBody>
          <a:bodyPr lIns="36000" tIns="36000" rIns="36000" bIns="36000" anchor="ctr"/>
          <a:lstStyle/>
          <a:p>
            <a:pPr algn="l" defTabSz="1279525">
              <a:defRPr/>
            </a:pPr>
            <a:fld id="{970C973B-1895-4F7B-B254-BECE10A77D73}" type="slidenum">
              <a:rPr lang="ru-RU" sz="2400" b="1">
                <a:solidFill>
                  <a:schemeClr val="accent1"/>
                </a:solidFill>
                <a:latin typeface="Arial" pitchFamily="34" charset="0"/>
                <a:cs typeface="Arial" pitchFamily="34" charset="0"/>
              </a:rPr>
              <a:pPr algn="l" defTabSz="1279525">
                <a:defRPr/>
              </a:pPr>
              <a:t>9</a:t>
            </a:fld>
            <a:endParaRPr lang="ru-RU" sz="2400" b="1" dirty="0">
              <a:solidFill>
                <a:schemeClr val="accent1"/>
              </a:solidFill>
              <a:latin typeface="Arial" pitchFamily="34" charset="0"/>
              <a:cs typeface="Arial" pitchFamily="34" charset="0"/>
            </a:endParaRPr>
          </a:p>
        </p:txBody>
      </p:sp>
      <p:pic>
        <p:nvPicPr>
          <p:cNvPr id="4" name="Рисунок 3">
            <a:extLst>
              <a:ext uri="{FF2B5EF4-FFF2-40B4-BE49-F238E27FC236}">
                <a16:creationId xmlns:a16="http://schemas.microsoft.com/office/drawing/2014/main" id="{2037E20F-964C-4883-A5C2-A337BFF57C0B}"/>
              </a:ext>
            </a:extLst>
          </p:cNvPr>
          <p:cNvPicPr/>
          <p:nvPr/>
        </p:nvPicPr>
        <p:blipFill>
          <a:blip r:embed="rId3" cstate="print"/>
          <a:srcRect/>
          <a:stretch>
            <a:fillRect/>
          </a:stretch>
        </p:blipFill>
        <p:spPr bwMode="auto">
          <a:xfrm>
            <a:off x="5891532" y="1813261"/>
            <a:ext cx="4588898" cy="3870087"/>
          </a:xfrm>
          <a:prstGeom prst="rect">
            <a:avLst/>
          </a:prstGeom>
          <a:noFill/>
          <a:ln w="9525">
            <a:noFill/>
            <a:miter lim="800000"/>
            <a:headEnd/>
            <a:tailEnd/>
          </a:ln>
        </p:spPr>
      </p:pic>
      <p:sp>
        <p:nvSpPr>
          <p:cNvPr id="2" name="Прямоугольник 1">
            <a:extLst>
              <a:ext uri="{FF2B5EF4-FFF2-40B4-BE49-F238E27FC236}">
                <a16:creationId xmlns:a16="http://schemas.microsoft.com/office/drawing/2014/main" id="{F58E6ACD-5C85-B147-AC49-2CF7D0392CBB}"/>
              </a:ext>
            </a:extLst>
          </p:cNvPr>
          <p:cNvSpPr/>
          <p:nvPr/>
        </p:nvSpPr>
        <p:spPr>
          <a:xfrm>
            <a:off x="524731" y="1710955"/>
            <a:ext cx="4129849" cy="646331"/>
          </a:xfrm>
          <a:prstGeom prst="rect">
            <a:avLst/>
          </a:prstGeom>
        </p:spPr>
        <p:txBody>
          <a:bodyPr wrap="none">
            <a:spAutoFit/>
          </a:bodyPr>
          <a:lstStyle/>
          <a:p>
            <a:r>
              <a:rPr lang="en-US" sz="3600" b="1" dirty="0">
                <a:solidFill>
                  <a:srgbClr val="38629A"/>
                </a:solidFill>
                <a:latin typeface="Calibri" panose="020F0502020204030204" pitchFamily="34" charset="0"/>
                <a:cs typeface="Calibri" panose="020F0502020204030204" pitchFamily="34" charset="0"/>
              </a:rPr>
              <a:t>Fan on Bitumen Unit</a:t>
            </a:r>
            <a:endParaRPr lang="ru-RU" sz="3600" b="1" dirty="0">
              <a:solidFill>
                <a:srgbClr val="38629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914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6250</TotalTime>
  <Words>1342</Words>
  <Application>Microsoft Office PowerPoint</Application>
  <PresentationFormat>Widescreen</PresentationFormat>
  <Paragraphs>123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006</dc:creator>
  <cp:lastModifiedBy>Karen Cambridge</cp:lastModifiedBy>
  <cp:revision>397</cp:revision>
  <cp:lastPrinted>2021-06-15T10:50:31Z</cp:lastPrinted>
  <dcterms:created xsi:type="dcterms:W3CDTF">2018-03-20T15:16:33Z</dcterms:created>
  <dcterms:modified xsi:type="dcterms:W3CDTF">2021-07-15T14:59:20Z</dcterms:modified>
</cp:coreProperties>
</file>