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9" r:id="rId3"/>
    <p:sldId id="261" r:id="rId4"/>
    <p:sldId id="262" r:id="rId5"/>
    <p:sldId id="264" r:id="rId6"/>
    <p:sldId id="266" r:id="rId7"/>
    <p:sldId id="267" r:id="rId8"/>
    <p:sldId id="268" r:id="rId9"/>
    <p:sldId id="269" r:id="rId10"/>
    <p:sldId id="271" r:id="rId11"/>
    <p:sldId id="273" r:id="rId12"/>
    <p:sldId id="274" r:id="rId13"/>
    <p:sldId id="276" r:id="rId1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767"/>
    <a:srgbClr val="0F218B"/>
    <a:srgbClr val="020064"/>
    <a:srgbClr val="3A4D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64" autoAdjust="0"/>
  </p:normalViewPr>
  <p:slideViewPr>
    <p:cSldViewPr showGuides="1">
      <p:cViewPr varScale="1">
        <p:scale>
          <a:sx n="72" d="100"/>
          <a:sy n="72" d="100"/>
        </p:scale>
        <p:origin x="-1288" y="-96"/>
      </p:cViewPr>
      <p:guideLst>
        <p:guide orient="horz" pos="35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B4ECA-EE26-4388-A670-0973FB32AAEB}" type="doc">
      <dgm:prSet loTypeId="urn:microsoft.com/office/officeart/2005/8/layout/pyramid1" loCatId="pyramid" qsTypeId="urn:microsoft.com/office/officeart/2005/8/quickstyle/3d5" qsCatId="3D" csTypeId="urn:microsoft.com/office/officeart/2005/8/colors/accent1_2" csCatId="accent1" phldr="1"/>
      <dgm:spPr/>
    </dgm:pt>
    <dgm:pt modelId="{869C9EBE-B3F3-42FC-8FFE-DF5A2732E29A}">
      <dgm:prSet phldrT="[Text]"/>
      <dgm:spPr/>
      <dgm:t>
        <a:bodyPr/>
        <a:lstStyle/>
        <a:p>
          <a:r>
            <a:rPr lang="en-US" dirty="0" smtClean="0"/>
            <a:t>Integrity</a:t>
          </a:r>
          <a:endParaRPr lang="en-US" dirty="0"/>
        </a:p>
      </dgm:t>
    </dgm:pt>
    <dgm:pt modelId="{314C619D-BAA4-46EC-AD50-D6365CBE8B6D}" type="parTrans" cxnId="{084B4F00-0F7F-432D-96DB-DF70D1568337}">
      <dgm:prSet/>
      <dgm:spPr/>
      <dgm:t>
        <a:bodyPr/>
        <a:lstStyle/>
        <a:p>
          <a:endParaRPr lang="en-US"/>
        </a:p>
      </dgm:t>
    </dgm:pt>
    <dgm:pt modelId="{24045D56-699B-4E18-ABEE-9FEBE1C336C9}" type="sibTrans" cxnId="{084B4F00-0F7F-432D-96DB-DF70D1568337}">
      <dgm:prSet/>
      <dgm:spPr/>
      <dgm:t>
        <a:bodyPr/>
        <a:lstStyle/>
        <a:p>
          <a:endParaRPr lang="en-US"/>
        </a:p>
      </dgm:t>
    </dgm:pt>
    <dgm:pt modelId="{2AD5ACFC-E6DA-4DF7-822E-FA2EB1A33840}">
      <dgm:prSet phldrT="[Text]"/>
      <dgm:spPr/>
      <dgm:t>
        <a:bodyPr/>
        <a:lstStyle/>
        <a:p>
          <a:r>
            <a:rPr lang="en-US" dirty="0" smtClean="0"/>
            <a:t>Objectivity</a:t>
          </a:r>
          <a:endParaRPr lang="en-US" dirty="0"/>
        </a:p>
      </dgm:t>
    </dgm:pt>
    <dgm:pt modelId="{F2622BA6-B93E-4880-B1BF-FD2A13D8CFF4}" type="parTrans" cxnId="{8480C1C8-2357-4B6D-A81C-97208B775498}">
      <dgm:prSet/>
      <dgm:spPr/>
      <dgm:t>
        <a:bodyPr/>
        <a:lstStyle/>
        <a:p>
          <a:endParaRPr lang="en-US"/>
        </a:p>
      </dgm:t>
    </dgm:pt>
    <dgm:pt modelId="{8A31F51A-F64B-41B1-AF7C-39AC690B5825}" type="sibTrans" cxnId="{8480C1C8-2357-4B6D-A81C-97208B775498}">
      <dgm:prSet/>
      <dgm:spPr/>
      <dgm:t>
        <a:bodyPr/>
        <a:lstStyle/>
        <a:p>
          <a:endParaRPr lang="en-US"/>
        </a:p>
      </dgm:t>
    </dgm:pt>
    <dgm:pt modelId="{3D72A581-FA84-4570-AFF2-27CDED40F4C9}">
      <dgm:prSet phldrT="[Text]"/>
      <dgm:spPr/>
      <dgm:t>
        <a:bodyPr/>
        <a:lstStyle/>
        <a:p>
          <a:r>
            <a:rPr lang="en-US" dirty="0" smtClean="0"/>
            <a:t>Confidentiality</a:t>
          </a:r>
          <a:endParaRPr lang="en-US" dirty="0"/>
        </a:p>
      </dgm:t>
    </dgm:pt>
    <dgm:pt modelId="{AA94F56C-7809-4F06-801A-6FA5A94B38AD}" type="parTrans" cxnId="{3960CD31-4F35-4506-B6B1-698372D8DC53}">
      <dgm:prSet/>
      <dgm:spPr/>
      <dgm:t>
        <a:bodyPr/>
        <a:lstStyle/>
        <a:p>
          <a:endParaRPr lang="en-US"/>
        </a:p>
      </dgm:t>
    </dgm:pt>
    <dgm:pt modelId="{16E09785-EA0A-4A87-8630-C6FEDC150020}" type="sibTrans" cxnId="{3960CD31-4F35-4506-B6B1-698372D8DC53}">
      <dgm:prSet/>
      <dgm:spPr/>
      <dgm:t>
        <a:bodyPr/>
        <a:lstStyle/>
        <a:p>
          <a:endParaRPr lang="en-US"/>
        </a:p>
      </dgm:t>
    </dgm:pt>
    <dgm:pt modelId="{B62B38DD-0B0C-4C2D-956B-DC3F1CB2916B}">
      <dgm:prSet phldrT="[Text]"/>
      <dgm:spPr/>
      <dgm:t>
        <a:bodyPr/>
        <a:lstStyle/>
        <a:p>
          <a:r>
            <a:rPr lang="en-US" dirty="0" smtClean="0"/>
            <a:t>Professional </a:t>
          </a:r>
          <a:r>
            <a:rPr lang="en-US" dirty="0" err="1" smtClean="0"/>
            <a:t>behaviour</a:t>
          </a:r>
          <a:endParaRPr lang="en-US" dirty="0"/>
        </a:p>
      </dgm:t>
    </dgm:pt>
    <dgm:pt modelId="{9E0A2242-28E0-466D-972E-60CEF64E3235}" type="parTrans" cxnId="{20017680-149E-46AE-9531-6A7D3461C2A2}">
      <dgm:prSet/>
      <dgm:spPr/>
      <dgm:t>
        <a:bodyPr/>
        <a:lstStyle/>
        <a:p>
          <a:endParaRPr lang="en-US"/>
        </a:p>
      </dgm:t>
    </dgm:pt>
    <dgm:pt modelId="{664A09E2-0088-4F6F-B7E5-722C0172756C}" type="sibTrans" cxnId="{20017680-149E-46AE-9531-6A7D3461C2A2}">
      <dgm:prSet/>
      <dgm:spPr/>
      <dgm:t>
        <a:bodyPr/>
        <a:lstStyle/>
        <a:p>
          <a:endParaRPr lang="en-US"/>
        </a:p>
      </dgm:t>
    </dgm:pt>
    <dgm:pt modelId="{26FBED9C-FA65-094B-8F11-79177DA8607E}">
      <dgm:prSet phldrT="[Text]"/>
      <dgm:spPr/>
      <dgm:t>
        <a:bodyPr/>
        <a:lstStyle/>
        <a:p>
          <a:r>
            <a:rPr lang="en-US" dirty="0" smtClean="0"/>
            <a:t>Competence and due care</a:t>
          </a:r>
          <a:endParaRPr lang="en-US" dirty="0"/>
        </a:p>
      </dgm:t>
    </dgm:pt>
    <dgm:pt modelId="{B38B9EA2-D8BA-1F4B-9568-0D2ED2DE072A}" type="parTrans" cxnId="{F97A22DE-C5EA-D144-99E3-2D215957255F}">
      <dgm:prSet/>
      <dgm:spPr/>
      <dgm:t>
        <a:bodyPr/>
        <a:lstStyle/>
        <a:p>
          <a:endParaRPr lang="en-GB"/>
        </a:p>
      </dgm:t>
    </dgm:pt>
    <dgm:pt modelId="{8030BE56-520F-F942-95DC-8F9F5C9D30EA}" type="sibTrans" cxnId="{F97A22DE-C5EA-D144-99E3-2D215957255F}">
      <dgm:prSet/>
      <dgm:spPr/>
      <dgm:t>
        <a:bodyPr/>
        <a:lstStyle/>
        <a:p>
          <a:endParaRPr lang="en-GB"/>
        </a:p>
      </dgm:t>
    </dgm:pt>
    <dgm:pt modelId="{750EBF24-FCE5-47B8-8B3E-F5640206CC3F}" type="pres">
      <dgm:prSet presAssocID="{B9AB4ECA-EE26-4388-A670-0973FB32AAEB}" presName="Name0" presStyleCnt="0">
        <dgm:presLayoutVars>
          <dgm:dir/>
          <dgm:animLvl val="lvl"/>
          <dgm:resizeHandles val="exact"/>
        </dgm:presLayoutVars>
      </dgm:prSet>
      <dgm:spPr/>
    </dgm:pt>
    <dgm:pt modelId="{66F5A7FE-E8CA-4FF8-A1DD-0232D6901FAA}" type="pres">
      <dgm:prSet presAssocID="{869C9EBE-B3F3-42FC-8FFE-DF5A2732E29A}" presName="Name8" presStyleCnt="0"/>
      <dgm:spPr/>
    </dgm:pt>
    <dgm:pt modelId="{E9AFA569-44E8-402C-AF93-9E32ABA0B37C}" type="pres">
      <dgm:prSet presAssocID="{869C9EBE-B3F3-42FC-8FFE-DF5A2732E29A}" presName="level" presStyleLbl="node1" presStyleIdx="0" presStyleCnt="5">
        <dgm:presLayoutVars>
          <dgm:chMax val="1"/>
          <dgm:bulletEnabled val="1"/>
        </dgm:presLayoutVars>
      </dgm:prSet>
      <dgm:spPr/>
      <dgm:t>
        <a:bodyPr/>
        <a:lstStyle/>
        <a:p>
          <a:endParaRPr lang="en-US"/>
        </a:p>
      </dgm:t>
    </dgm:pt>
    <dgm:pt modelId="{4D23FEDC-85D1-4F41-9EAF-4D894427BF4D}" type="pres">
      <dgm:prSet presAssocID="{869C9EBE-B3F3-42FC-8FFE-DF5A2732E29A}" presName="levelTx" presStyleLbl="revTx" presStyleIdx="0" presStyleCnt="0">
        <dgm:presLayoutVars>
          <dgm:chMax val="1"/>
          <dgm:bulletEnabled val="1"/>
        </dgm:presLayoutVars>
      </dgm:prSet>
      <dgm:spPr/>
      <dgm:t>
        <a:bodyPr/>
        <a:lstStyle/>
        <a:p>
          <a:endParaRPr lang="en-US"/>
        </a:p>
      </dgm:t>
    </dgm:pt>
    <dgm:pt modelId="{441C8A80-0A3A-4A39-9275-A7965AF2A581}" type="pres">
      <dgm:prSet presAssocID="{2AD5ACFC-E6DA-4DF7-822E-FA2EB1A33840}" presName="Name8" presStyleCnt="0"/>
      <dgm:spPr/>
    </dgm:pt>
    <dgm:pt modelId="{B2D63D92-E4FE-4A6D-9E4A-B6FB6122856D}" type="pres">
      <dgm:prSet presAssocID="{2AD5ACFC-E6DA-4DF7-822E-FA2EB1A33840}" presName="level" presStyleLbl="node1" presStyleIdx="1" presStyleCnt="5">
        <dgm:presLayoutVars>
          <dgm:chMax val="1"/>
          <dgm:bulletEnabled val="1"/>
        </dgm:presLayoutVars>
      </dgm:prSet>
      <dgm:spPr/>
      <dgm:t>
        <a:bodyPr/>
        <a:lstStyle/>
        <a:p>
          <a:endParaRPr lang="en-US"/>
        </a:p>
      </dgm:t>
    </dgm:pt>
    <dgm:pt modelId="{73C23682-B1EA-4881-9E74-FDC53517D69D}" type="pres">
      <dgm:prSet presAssocID="{2AD5ACFC-E6DA-4DF7-822E-FA2EB1A33840}" presName="levelTx" presStyleLbl="revTx" presStyleIdx="0" presStyleCnt="0">
        <dgm:presLayoutVars>
          <dgm:chMax val="1"/>
          <dgm:bulletEnabled val="1"/>
        </dgm:presLayoutVars>
      </dgm:prSet>
      <dgm:spPr/>
      <dgm:t>
        <a:bodyPr/>
        <a:lstStyle/>
        <a:p>
          <a:endParaRPr lang="en-US"/>
        </a:p>
      </dgm:t>
    </dgm:pt>
    <dgm:pt modelId="{680E0F9D-E20F-46C6-9B00-B3329C8E9527}" type="pres">
      <dgm:prSet presAssocID="{3D72A581-FA84-4570-AFF2-27CDED40F4C9}" presName="Name8" presStyleCnt="0"/>
      <dgm:spPr/>
    </dgm:pt>
    <dgm:pt modelId="{4E6ACC26-46AE-4135-BC00-CAE1466F6E66}" type="pres">
      <dgm:prSet presAssocID="{3D72A581-FA84-4570-AFF2-27CDED40F4C9}" presName="level" presStyleLbl="node1" presStyleIdx="2" presStyleCnt="5">
        <dgm:presLayoutVars>
          <dgm:chMax val="1"/>
          <dgm:bulletEnabled val="1"/>
        </dgm:presLayoutVars>
      </dgm:prSet>
      <dgm:spPr/>
      <dgm:t>
        <a:bodyPr/>
        <a:lstStyle/>
        <a:p>
          <a:endParaRPr lang="en-US"/>
        </a:p>
      </dgm:t>
    </dgm:pt>
    <dgm:pt modelId="{DB794987-4350-4C69-B8DD-AD9627764983}" type="pres">
      <dgm:prSet presAssocID="{3D72A581-FA84-4570-AFF2-27CDED40F4C9}" presName="levelTx" presStyleLbl="revTx" presStyleIdx="0" presStyleCnt="0">
        <dgm:presLayoutVars>
          <dgm:chMax val="1"/>
          <dgm:bulletEnabled val="1"/>
        </dgm:presLayoutVars>
      </dgm:prSet>
      <dgm:spPr/>
      <dgm:t>
        <a:bodyPr/>
        <a:lstStyle/>
        <a:p>
          <a:endParaRPr lang="en-US"/>
        </a:p>
      </dgm:t>
    </dgm:pt>
    <dgm:pt modelId="{D84682F5-EB69-4B49-85E6-CE193746482A}" type="pres">
      <dgm:prSet presAssocID="{26FBED9C-FA65-094B-8F11-79177DA8607E}" presName="Name8" presStyleCnt="0"/>
      <dgm:spPr/>
    </dgm:pt>
    <dgm:pt modelId="{97494FBD-B0EF-AE4D-9E7A-7CE285D1984E}" type="pres">
      <dgm:prSet presAssocID="{26FBED9C-FA65-094B-8F11-79177DA8607E}" presName="level" presStyleLbl="node1" presStyleIdx="3" presStyleCnt="5">
        <dgm:presLayoutVars>
          <dgm:chMax val="1"/>
          <dgm:bulletEnabled val="1"/>
        </dgm:presLayoutVars>
      </dgm:prSet>
      <dgm:spPr/>
      <dgm:t>
        <a:bodyPr/>
        <a:lstStyle/>
        <a:p>
          <a:endParaRPr lang="en-GB"/>
        </a:p>
      </dgm:t>
    </dgm:pt>
    <dgm:pt modelId="{33AD69B6-1081-4941-BD8F-65449CAE30C2}" type="pres">
      <dgm:prSet presAssocID="{26FBED9C-FA65-094B-8F11-79177DA8607E}" presName="levelTx" presStyleLbl="revTx" presStyleIdx="0" presStyleCnt="0">
        <dgm:presLayoutVars>
          <dgm:chMax val="1"/>
          <dgm:bulletEnabled val="1"/>
        </dgm:presLayoutVars>
      </dgm:prSet>
      <dgm:spPr/>
      <dgm:t>
        <a:bodyPr/>
        <a:lstStyle/>
        <a:p>
          <a:endParaRPr lang="en-GB"/>
        </a:p>
      </dgm:t>
    </dgm:pt>
    <dgm:pt modelId="{E0965009-0CE7-4BC1-972D-2817696D656B}" type="pres">
      <dgm:prSet presAssocID="{B62B38DD-0B0C-4C2D-956B-DC3F1CB2916B}" presName="Name8" presStyleCnt="0"/>
      <dgm:spPr/>
    </dgm:pt>
    <dgm:pt modelId="{FD1DF5BC-34F6-454E-9BC0-545B81EA6902}" type="pres">
      <dgm:prSet presAssocID="{B62B38DD-0B0C-4C2D-956B-DC3F1CB2916B}" presName="level" presStyleLbl="node1" presStyleIdx="4" presStyleCnt="5">
        <dgm:presLayoutVars>
          <dgm:chMax val="1"/>
          <dgm:bulletEnabled val="1"/>
        </dgm:presLayoutVars>
      </dgm:prSet>
      <dgm:spPr/>
      <dgm:t>
        <a:bodyPr/>
        <a:lstStyle/>
        <a:p>
          <a:endParaRPr lang="en-US"/>
        </a:p>
      </dgm:t>
    </dgm:pt>
    <dgm:pt modelId="{EDFDE81E-76AB-4315-BD23-103778ECE645}" type="pres">
      <dgm:prSet presAssocID="{B62B38DD-0B0C-4C2D-956B-DC3F1CB2916B}" presName="levelTx" presStyleLbl="revTx" presStyleIdx="0" presStyleCnt="0">
        <dgm:presLayoutVars>
          <dgm:chMax val="1"/>
          <dgm:bulletEnabled val="1"/>
        </dgm:presLayoutVars>
      </dgm:prSet>
      <dgm:spPr/>
      <dgm:t>
        <a:bodyPr/>
        <a:lstStyle/>
        <a:p>
          <a:endParaRPr lang="en-US"/>
        </a:p>
      </dgm:t>
    </dgm:pt>
  </dgm:ptLst>
  <dgm:cxnLst>
    <dgm:cxn modelId="{8480C1C8-2357-4B6D-A81C-97208B775498}" srcId="{B9AB4ECA-EE26-4388-A670-0973FB32AAEB}" destId="{2AD5ACFC-E6DA-4DF7-822E-FA2EB1A33840}" srcOrd="1" destOrd="0" parTransId="{F2622BA6-B93E-4880-B1BF-FD2A13D8CFF4}" sibTransId="{8A31F51A-F64B-41B1-AF7C-39AC690B5825}"/>
    <dgm:cxn modelId="{54B72FD2-A809-7A4D-836E-BA18A8135B3C}" type="presOf" srcId="{3D72A581-FA84-4570-AFF2-27CDED40F4C9}" destId="{DB794987-4350-4C69-B8DD-AD9627764983}" srcOrd="1" destOrd="0" presId="urn:microsoft.com/office/officeart/2005/8/layout/pyramid1"/>
    <dgm:cxn modelId="{50B0A4E2-85ED-0049-A731-B3DCE90884E8}" type="presOf" srcId="{B62B38DD-0B0C-4C2D-956B-DC3F1CB2916B}" destId="{FD1DF5BC-34F6-454E-9BC0-545B81EA6902}" srcOrd="0" destOrd="0" presId="urn:microsoft.com/office/officeart/2005/8/layout/pyramid1"/>
    <dgm:cxn modelId="{94A98E42-9596-A046-98DD-70BB66514FB5}" type="presOf" srcId="{2AD5ACFC-E6DA-4DF7-822E-FA2EB1A33840}" destId="{73C23682-B1EA-4881-9E74-FDC53517D69D}" srcOrd="1" destOrd="0" presId="urn:microsoft.com/office/officeart/2005/8/layout/pyramid1"/>
    <dgm:cxn modelId="{A9398AF6-C05C-A04E-BF71-FD42210F7D10}" type="presOf" srcId="{2AD5ACFC-E6DA-4DF7-822E-FA2EB1A33840}" destId="{B2D63D92-E4FE-4A6D-9E4A-B6FB6122856D}" srcOrd="0" destOrd="0" presId="urn:microsoft.com/office/officeart/2005/8/layout/pyramid1"/>
    <dgm:cxn modelId="{20C467F4-CC47-A74E-B4BA-A222AD97DFC7}" type="presOf" srcId="{869C9EBE-B3F3-42FC-8FFE-DF5A2732E29A}" destId="{4D23FEDC-85D1-4F41-9EAF-4D894427BF4D}" srcOrd="1" destOrd="0" presId="urn:microsoft.com/office/officeart/2005/8/layout/pyramid1"/>
    <dgm:cxn modelId="{4D27CBBF-19FF-E149-8C0B-B6FAE11BFB81}" type="presOf" srcId="{B62B38DD-0B0C-4C2D-956B-DC3F1CB2916B}" destId="{EDFDE81E-76AB-4315-BD23-103778ECE645}" srcOrd="1" destOrd="0" presId="urn:microsoft.com/office/officeart/2005/8/layout/pyramid1"/>
    <dgm:cxn modelId="{A0D0944C-5EE2-0E4E-B1D9-A9B80398795F}" type="presOf" srcId="{B9AB4ECA-EE26-4388-A670-0973FB32AAEB}" destId="{750EBF24-FCE5-47B8-8B3E-F5640206CC3F}" srcOrd="0" destOrd="0" presId="urn:microsoft.com/office/officeart/2005/8/layout/pyramid1"/>
    <dgm:cxn modelId="{37520918-7411-7C40-92B4-5F19D3E31050}" type="presOf" srcId="{3D72A581-FA84-4570-AFF2-27CDED40F4C9}" destId="{4E6ACC26-46AE-4135-BC00-CAE1466F6E66}" srcOrd="0" destOrd="0" presId="urn:microsoft.com/office/officeart/2005/8/layout/pyramid1"/>
    <dgm:cxn modelId="{A05C9851-47DE-0948-8775-ED72D06CB243}" type="presOf" srcId="{869C9EBE-B3F3-42FC-8FFE-DF5A2732E29A}" destId="{E9AFA569-44E8-402C-AF93-9E32ABA0B37C}" srcOrd="0" destOrd="0" presId="urn:microsoft.com/office/officeart/2005/8/layout/pyramid1"/>
    <dgm:cxn modelId="{F97A22DE-C5EA-D144-99E3-2D215957255F}" srcId="{B9AB4ECA-EE26-4388-A670-0973FB32AAEB}" destId="{26FBED9C-FA65-094B-8F11-79177DA8607E}" srcOrd="3" destOrd="0" parTransId="{B38B9EA2-D8BA-1F4B-9568-0D2ED2DE072A}" sibTransId="{8030BE56-520F-F942-95DC-8F9F5C9D30EA}"/>
    <dgm:cxn modelId="{5E438A8D-0749-B74D-9BAB-5A9C2D4F1829}" type="presOf" srcId="{26FBED9C-FA65-094B-8F11-79177DA8607E}" destId="{33AD69B6-1081-4941-BD8F-65449CAE30C2}" srcOrd="1" destOrd="0" presId="urn:microsoft.com/office/officeart/2005/8/layout/pyramid1"/>
    <dgm:cxn modelId="{20017680-149E-46AE-9531-6A7D3461C2A2}" srcId="{B9AB4ECA-EE26-4388-A670-0973FB32AAEB}" destId="{B62B38DD-0B0C-4C2D-956B-DC3F1CB2916B}" srcOrd="4" destOrd="0" parTransId="{9E0A2242-28E0-466D-972E-60CEF64E3235}" sibTransId="{664A09E2-0088-4F6F-B7E5-722C0172756C}"/>
    <dgm:cxn modelId="{1CD4BE5B-D982-F349-847A-06DE0B97F10A}" type="presOf" srcId="{26FBED9C-FA65-094B-8F11-79177DA8607E}" destId="{97494FBD-B0EF-AE4D-9E7A-7CE285D1984E}" srcOrd="0" destOrd="0" presId="urn:microsoft.com/office/officeart/2005/8/layout/pyramid1"/>
    <dgm:cxn modelId="{084B4F00-0F7F-432D-96DB-DF70D1568337}" srcId="{B9AB4ECA-EE26-4388-A670-0973FB32AAEB}" destId="{869C9EBE-B3F3-42FC-8FFE-DF5A2732E29A}" srcOrd="0" destOrd="0" parTransId="{314C619D-BAA4-46EC-AD50-D6365CBE8B6D}" sibTransId="{24045D56-699B-4E18-ABEE-9FEBE1C336C9}"/>
    <dgm:cxn modelId="{3960CD31-4F35-4506-B6B1-698372D8DC53}" srcId="{B9AB4ECA-EE26-4388-A670-0973FB32AAEB}" destId="{3D72A581-FA84-4570-AFF2-27CDED40F4C9}" srcOrd="2" destOrd="0" parTransId="{AA94F56C-7809-4F06-801A-6FA5A94B38AD}" sibTransId="{16E09785-EA0A-4A87-8630-C6FEDC150020}"/>
    <dgm:cxn modelId="{A1C20DC4-D6F8-C64B-901F-EC6C2A635FB7}" type="presParOf" srcId="{750EBF24-FCE5-47B8-8B3E-F5640206CC3F}" destId="{66F5A7FE-E8CA-4FF8-A1DD-0232D6901FAA}" srcOrd="0" destOrd="0" presId="urn:microsoft.com/office/officeart/2005/8/layout/pyramid1"/>
    <dgm:cxn modelId="{B7AF487D-BA34-CE4A-9DBA-4925D77BF6D2}" type="presParOf" srcId="{66F5A7FE-E8CA-4FF8-A1DD-0232D6901FAA}" destId="{E9AFA569-44E8-402C-AF93-9E32ABA0B37C}" srcOrd="0" destOrd="0" presId="urn:microsoft.com/office/officeart/2005/8/layout/pyramid1"/>
    <dgm:cxn modelId="{42D080F0-2A20-FE4C-AAD7-6FDF46B9A986}" type="presParOf" srcId="{66F5A7FE-E8CA-4FF8-A1DD-0232D6901FAA}" destId="{4D23FEDC-85D1-4F41-9EAF-4D894427BF4D}" srcOrd="1" destOrd="0" presId="urn:microsoft.com/office/officeart/2005/8/layout/pyramid1"/>
    <dgm:cxn modelId="{B8FBE9AB-4E03-F340-963E-1C162333581D}" type="presParOf" srcId="{750EBF24-FCE5-47B8-8B3E-F5640206CC3F}" destId="{441C8A80-0A3A-4A39-9275-A7965AF2A581}" srcOrd="1" destOrd="0" presId="urn:microsoft.com/office/officeart/2005/8/layout/pyramid1"/>
    <dgm:cxn modelId="{BD84E4A3-2A29-FA49-A87A-94774D3CE63C}" type="presParOf" srcId="{441C8A80-0A3A-4A39-9275-A7965AF2A581}" destId="{B2D63D92-E4FE-4A6D-9E4A-B6FB6122856D}" srcOrd="0" destOrd="0" presId="urn:microsoft.com/office/officeart/2005/8/layout/pyramid1"/>
    <dgm:cxn modelId="{B89C6752-10A8-3142-AA8A-0553B7E3D7BA}" type="presParOf" srcId="{441C8A80-0A3A-4A39-9275-A7965AF2A581}" destId="{73C23682-B1EA-4881-9E74-FDC53517D69D}" srcOrd="1" destOrd="0" presId="urn:microsoft.com/office/officeart/2005/8/layout/pyramid1"/>
    <dgm:cxn modelId="{0C167B70-B978-EC47-AFE5-29E9AF6329C8}" type="presParOf" srcId="{750EBF24-FCE5-47B8-8B3E-F5640206CC3F}" destId="{680E0F9D-E20F-46C6-9B00-B3329C8E9527}" srcOrd="2" destOrd="0" presId="urn:microsoft.com/office/officeart/2005/8/layout/pyramid1"/>
    <dgm:cxn modelId="{0353967B-7907-D641-A35E-FF5544358639}" type="presParOf" srcId="{680E0F9D-E20F-46C6-9B00-B3329C8E9527}" destId="{4E6ACC26-46AE-4135-BC00-CAE1466F6E66}" srcOrd="0" destOrd="0" presId="urn:microsoft.com/office/officeart/2005/8/layout/pyramid1"/>
    <dgm:cxn modelId="{13CBF1C0-0191-F044-A346-0D75EFEC9787}" type="presParOf" srcId="{680E0F9D-E20F-46C6-9B00-B3329C8E9527}" destId="{DB794987-4350-4C69-B8DD-AD9627764983}" srcOrd="1" destOrd="0" presId="urn:microsoft.com/office/officeart/2005/8/layout/pyramid1"/>
    <dgm:cxn modelId="{CEA927B0-E5B5-E244-B613-0DBBB72D40D1}" type="presParOf" srcId="{750EBF24-FCE5-47B8-8B3E-F5640206CC3F}" destId="{D84682F5-EB69-4B49-85E6-CE193746482A}" srcOrd="3" destOrd="0" presId="urn:microsoft.com/office/officeart/2005/8/layout/pyramid1"/>
    <dgm:cxn modelId="{493315C8-0CF0-CD42-94AA-F687B0B87464}" type="presParOf" srcId="{D84682F5-EB69-4B49-85E6-CE193746482A}" destId="{97494FBD-B0EF-AE4D-9E7A-7CE285D1984E}" srcOrd="0" destOrd="0" presId="urn:microsoft.com/office/officeart/2005/8/layout/pyramid1"/>
    <dgm:cxn modelId="{63D05FEC-6522-CE4D-A512-1746A417A9AC}" type="presParOf" srcId="{D84682F5-EB69-4B49-85E6-CE193746482A}" destId="{33AD69B6-1081-4941-BD8F-65449CAE30C2}" srcOrd="1" destOrd="0" presId="urn:microsoft.com/office/officeart/2005/8/layout/pyramid1"/>
    <dgm:cxn modelId="{D81AEBD3-A302-304C-A17A-06763E6EADB5}" type="presParOf" srcId="{750EBF24-FCE5-47B8-8B3E-F5640206CC3F}" destId="{E0965009-0CE7-4BC1-972D-2817696D656B}" srcOrd="4" destOrd="0" presId="urn:microsoft.com/office/officeart/2005/8/layout/pyramid1"/>
    <dgm:cxn modelId="{F949FB6C-AC97-F044-8D71-06CD570F816C}" type="presParOf" srcId="{E0965009-0CE7-4BC1-972D-2817696D656B}" destId="{FD1DF5BC-34F6-454E-9BC0-545B81EA6902}" srcOrd="0" destOrd="0" presId="urn:microsoft.com/office/officeart/2005/8/layout/pyramid1"/>
    <dgm:cxn modelId="{1B07E461-08E1-AB49-9057-DC9DBAB6FA69}" type="presParOf" srcId="{E0965009-0CE7-4BC1-972D-2817696D656B}" destId="{EDFDE81E-76AB-4315-BD23-103778ECE64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FA569-44E8-402C-AF93-9E32ABA0B37C}">
      <dsp:nvSpPr>
        <dsp:cNvPr id="0" name=""/>
        <dsp:cNvSpPr/>
      </dsp:nvSpPr>
      <dsp:spPr>
        <a:xfrm>
          <a:off x="3526854" y="0"/>
          <a:ext cx="1763427" cy="772549"/>
        </a:xfrm>
        <a:prstGeom prst="trapezoid">
          <a:avLst>
            <a:gd name="adj" fmla="val 11413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Integrity</a:t>
          </a:r>
          <a:endParaRPr lang="en-US" sz="3000" kern="1200" dirty="0"/>
        </a:p>
      </dsp:txBody>
      <dsp:txXfrm>
        <a:off x="3526854" y="0"/>
        <a:ext cx="1763427" cy="772549"/>
      </dsp:txXfrm>
    </dsp:sp>
    <dsp:sp modelId="{B2D63D92-E4FE-4A6D-9E4A-B6FB6122856D}">
      <dsp:nvSpPr>
        <dsp:cNvPr id="0" name=""/>
        <dsp:cNvSpPr/>
      </dsp:nvSpPr>
      <dsp:spPr>
        <a:xfrm>
          <a:off x="2645140" y="772549"/>
          <a:ext cx="3526854" cy="772549"/>
        </a:xfrm>
        <a:prstGeom prst="trapezoid">
          <a:avLst>
            <a:gd name="adj" fmla="val 11413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Objectivity</a:t>
          </a:r>
          <a:endParaRPr lang="en-US" sz="3000" kern="1200" dirty="0"/>
        </a:p>
      </dsp:txBody>
      <dsp:txXfrm>
        <a:off x="3262339" y="772549"/>
        <a:ext cx="2292455" cy="772549"/>
      </dsp:txXfrm>
    </dsp:sp>
    <dsp:sp modelId="{4E6ACC26-46AE-4135-BC00-CAE1466F6E66}">
      <dsp:nvSpPr>
        <dsp:cNvPr id="0" name=""/>
        <dsp:cNvSpPr/>
      </dsp:nvSpPr>
      <dsp:spPr>
        <a:xfrm>
          <a:off x="1763426" y="1545098"/>
          <a:ext cx="5290281" cy="772549"/>
        </a:xfrm>
        <a:prstGeom prst="trapezoid">
          <a:avLst>
            <a:gd name="adj" fmla="val 11413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Confidentiality</a:t>
          </a:r>
          <a:endParaRPr lang="en-US" sz="3000" kern="1200" dirty="0"/>
        </a:p>
      </dsp:txBody>
      <dsp:txXfrm>
        <a:off x="2689226" y="1545098"/>
        <a:ext cx="3438682" cy="772549"/>
      </dsp:txXfrm>
    </dsp:sp>
    <dsp:sp modelId="{97494FBD-B0EF-AE4D-9E7A-7CE285D1984E}">
      <dsp:nvSpPr>
        <dsp:cNvPr id="0" name=""/>
        <dsp:cNvSpPr/>
      </dsp:nvSpPr>
      <dsp:spPr>
        <a:xfrm>
          <a:off x="881713" y="2317647"/>
          <a:ext cx="7053708" cy="772549"/>
        </a:xfrm>
        <a:prstGeom prst="trapezoid">
          <a:avLst>
            <a:gd name="adj" fmla="val 11413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Competence and due care</a:t>
          </a:r>
          <a:endParaRPr lang="en-US" sz="3000" kern="1200" dirty="0"/>
        </a:p>
      </dsp:txBody>
      <dsp:txXfrm>
        <a:off x="2116112" y="2317647"/>
        <a:ext cx="4584910" cy="772549"/>
      </dsp:txXfrm>
    </dsp:sp>
    <dsp:sp modelId="{FD1DF5BC-34F6-454E-9BC0-545B81EA6902}">
      <dsp:nvSpPr>
        <dsp:cNvPr id="0" name=""/>
        <dsp:cNvSpPr/>
      </dsp:nvSpPr>
      <dsp:spPr>
        <a:xfrm>
          <a:off x="0" y="3090196"/>
          <a:ext cx="8817135" cy="772549"/>
        </a:xfrm>
        <a:prstGeom prst="trapezoid">
          <a:avLst>
            <a:gd name="adj" fmla="val 11413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Professional </a:t>
          </a:r>
          <a:r>
            <a:rPr lang="en-US" sz="3000" kern="1200" dirty="0" err="1" smtClean="0"/>
            <a:t>behaviour</a:t>
          </a:r>
          <a:endParaRPr lang="en-US" sz="3000" kern="1200" dirty="0"/>
        </a:p>
      </dsp:txBody>
      <dsp:txXfrm>
        <a:off x="1542998" y="3090196"/>
        <a:ext cx="5731137" cy="7725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28A9C-1D1C-3B42-A9FA-B6F7605C05DE}" type="datetimeFigureOut">
              <a:rPr lang="en-US" smtClean="0"/>
              <a:t>01/09/19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CA4E50-8BC0-E143-B9D2-30CEE6727E21}" type="slidenum">
              <a:rPr lang="en-GB" smtClean="0"/>
              <a:t>‹#›</a:t>
            </a:fld>
            <a:endParaRPr lang="en-GB"/>
          </a:p>
        </p:txBody>
      </p:sp>
    </p:spTree>
    <p:extLst>
      <p:ext uri="{BB962C8B-B14F-4D97-AF65-F5344CB8AC3E}">
        <p14:creationId xmlns:p14="http://schemas.microsoft.com/office/powerpoint/2010/main" val="1756209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Silo?</a:t>
            </a:r>
            <a:endParaRPr lang="en-GB"/>
          </a:p>
        </p:txBody>
      </p:sp>
      <p:sp>
        <p:nvSpPr>
          <p:cNvPr id="4" name="Slide Number Placeholder 3"/>
          <p:cNvSpPr>
            <a:spLocks noGrp="1"/>
          </p:cNvSpPr>
          <p:nvPr>
            <p:ph type="sldNum" sz="quarter" idx="10"/>
          </p:nvPr>
        </p:nvSpPr>
        <p:spPr/>
        <p:txBody>
          <a:bodyPr/>
          <a:lstStyle/>
          <a:p>
            <a:fld id="{C0CA4E50-8BC0-E143-B9D2-30CEE6727E21}" type="slidenum">
              <a:rPr lang="en-GB" smtClean="0"/>
              <a:t>1</a:t>
            </a:fld>
            <a:endParaRPr lang="en-GB"/>
          </a:p>
        </p:txBody>
      </p:sp>
    </p:spTree>
    <p:extLst>
      <p:ext uri="{BB962C8B-B14F-4D97-AF65-F5344CB8AC3E}">
        <p14:creationId xmlns:p14="http://schemas.microsoft.com/office/powerpoint/2010/main" val="4081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xmlns="" id="{D5945DA5-EA36-4740-B214-4A59CD68C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xmlns="" id="{52DA4BB9-6C6C-0348-AE77-3D6C89918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report also concluded that time, money and effort must be spent on speeding up planned IT improvements. </a:t>
            </a:r>
          </a:p>
          <a:p>
            <a:endParaRPr lang="en-GB" altLang="en-US" dirty="0" smtClean="0"/>
          </a:p>
          <a:p>
            <a:r>
              <a:rPr lang="en-GB" altLang="en-US" dirty="0" smtClean="0"/>
              <a:t>We have been very pleased indeed with the launch of our first online exams</a:t>
            </a:r>
            <a:r>
              <a:rPr lang="en-GB" altLang="en-US" baseline="0" dirty="0" smtClean="0"/>
              <a:t> and we are certain that this will help to protect the quality and robustness of the PCN Scheme.</a:t>
            </a:r>
          </a:p>
          <a:p>
            <a:endParaRPr lang="en-GB" altLang="en-US" dirty="0"/>
          </a:p>
          <a:p>
            <a:r>
              <a:rPr lang="en-GB" altLang="en-US" dirty="0" smtClean="0"/>
              <a:t>Arthur will be describing </a:t>
            </a:r>
            <a:r>
              <a:rPr lang="en-GB" altLang="en-US" baseline="0" dirty="0" smtClean="0"/>
              <a:t>more of the benefits in the next presentation and how </a:t>
            </a:r>
            <a:r>
              <a:rPr lang="en-GB" altLang="en-US" dirty="0" smtClean="0"/>
              <a:t>we will soon be rolling-out the new system to all AQBs in a phased transition.</a:t>
            </a:r>
          </a:p>
          <a:p>
            <a:endParaRPr lang="en-GB" altLang="en-US" dirty="0"/>
          </a:p>
          <a:p>
            <a:r>
              <a:rPr lang="en-GB" altLang="en-US" dirty="0" smtClean="0"/>
              <a:t>Currently we have MT, PT, RT and UT and the ultimate goal </a:t>
            </a:r>
            <a:r>
              <a:rPr lang="en-GB" altLang="en-US" dirty="0"/>
              <a:t>is to have all theory examinations, across all methods and sectors on</a:t>
            </a:r>
            <a:r>
              <a:rPr lang="en-GB" altLang="en-US" dirty="0" smtClean="0"/>
              <a:t>-line</a:t>
            </a:r>
            <a:r>
              <a:rPr lang="en-GB" altLang="en-US" baseline="0" dirty="0" smtClean="0"/>
              <a:t> and this</a:t>
            </a:r>
            <a:r>
              <a:rPr lang="en-GB" altLang="en-US" dirty="0" smtClean="0"/>
              <a:t> </a:t>
            </a:r>
            <a:r>
              <a:rPr lang="en-GB" altLang="en-US" dirty="0"/>
              <a:t>will provide for a more secure and efficient qualification process</a:t>
            </a:r>
            <a:r>
              <a:rPr lang="en-GB" altLang="en-US" dirty="0" smtClean="0"/>
              <a:t>.</a:t>
            </a:r>
          </a:p>
          <a:p>
            <a:endParaRPr lang="en-GB" altLang="en-US" dirty="0" smtClean="0"/>
          </a:p>
          <a:p>
            <a:r>
              <a:rPr lang="en-GB" altLang="en-US" dirty="0" smtClean="0"/>
              <a:t>Another </a:t>
            </a:r>
            <a:r>
              <a:rPr lang="en-GB" altLang="en-US" dirty="0"/>
              <a:t>example is the introduction of a system for the online submission of examination results notices, from the AQB directly into PCN, avoiding duplication of data entry, minimising the risk of errors and improving efficiency. </a:t>
            </a:r>
            <a:r>
              <a:rPr lang="en-GB" altLang="en-US" dirty="0" smtClean="0"/>
              <a:t>We are</a:t>
            </a:r>
            <a:r>
              <a:rPr lang="en-GB" altLang="en-US" baseline="0" dirty="0" smtClean="0"/>
              <a:t> also developing a new API that will help with the interface between this system and the AQB’s own system further improving efficiencies for both parties.</a:t>
            </a:r>
            <a:endParaRPr lang="en-GB" altLang="en-US" dirty="0" smtClean="0"/>
          </a:p>
          <a:p>
            <a:endParaRPr lang="en-GB" altLang="en-US" dirty="0"/>
          </a:p>
          <a:p>
            <a:r>
              <a:rPr lang="en-GB" altLang="en-US" dirty="0"/>
              <a:t>We are also developing a new system to extract data from the PCN database to provide the reports we need for management information, helping us with forecasting and trend analysis. </a:t>
            </a:r>
            <a:endParaRPr lang="en-GB" altLang="en-US" dirty="0" smtClean="0"/>
          </a:p>
          <a:p>
            <a:endParaRPr lang="en-GB" altLang="en-US" dirty="0" smtClean="0"/>
          </a:p>
          <a:p>
            <a:r>
              <a:rPr lang="en-GB" altLang="en-US" dirty="0" smtClean="0"/>
              <a:t>As I mentioned earlier there are a number of measures we have taken to tighten up the whole training and exam process and make it more efficient, for example the use of secret shoppers, monitoring and the like. </a:t>
            </a:r>
          </a:p>
          <a:p>
            <a:endParaRPr lang="en-GB" altLang="en-US" dirty="0"/>
          </a:p>
        </p:txBody>
      </p:sp>
      <p:sp>
        <p:nvSpPr>
          <p:cNvPr id="22531" name="Slide Number Placeholder 3">
            <a:extLst>
              <a:ext uri="{FF2B5EF4-FFF2-40B4-BE49-F238E27FC236}">
                <a16:creationId xmlns:a16="http://schemas.microsoft.com/office/drawing/2014/main" xmlns="" id="{1B0964DA-1B72-D147-AB63-C423707DEF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169B08-DEB6-2342-B098-0A5CA5EF49A3}" type="slidenum">
              <a:rPr lang="en-US" altLang="en-US" sz="1200"/>
              <a:pPr/>
              <a:t>10</a:t>
            </a:fld>
            <a:endParaRPr lang="en-US" altLang="en-US" sz="1200"/>
          </a:p>
        </p:txBody>
      </p:sp>
    </p:spTree>
    <p:extLst>
      <p:ext uri="{BB962C8B-B14F-4D97-AF65-F5344CB8AC3E}">
        <p14:creationId xmlns:p14="http://schemas.microsoft.com/office/powerpoint/2010/main" val="392508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smtClean="0"/>
              <a:t>Going forward:</a:t>
            </a:r>
          </a:p>
          <a:p>
            <a:pPr marL="0" indent="0">
              <a:buFont typeface="Arial"/>
              <a:buNone/>
            </a:pPr>
            <a:endParaRPr lang="en-GB" dirty="0" smtClean="0"/>
          </a:p>
          <a:p>
            <a:pPr>
              <a:buFont typeface="Arial"/>
              <a:buChar char="•"/>
            </a:pPr>
            <a:r>
              <a:rPr lang="en-GB" sz="1200" dirty="0" smtClean="0"/>
              <a:t>Electronic certificates to speed turnaround time and be more efficient</a:t>
            </a:r>
            <a:br>
              <a:rPr lang="en-GB" sz="1200" dirty="0" smtClean="0"/>
            </a:br>
            <a:r>
              <a:rPr lang="en-GB" sz="1200" dirty="0" smtClean="0"/>
              <a:t>&lt;&gt;</a:t>
            </a:r>
          </a:p>
          <a:p>
            <a:pPr>
              <a:buFont typeface="Arial"/>
              <a:buChar char="•"/>
            </a:pPr>
            <a:r>
              <a:rPr lang="en-GB" sz="1200" dirty="0" smtClean="0"/>
              <a:t>Electronic forms – linked in with overall IT developments</a:t>
            </a:r>
            <a:br>
              <a:rPr lang="en-GB" sz="1200" dirty="0" smtClean="0"/>
            </a:br>
            <a:r>
              <a:rPr lang="en-GB" sz="1200" dirty="0" smtClean="0"/>
              <a:t>help with many currently time-consuming and labour-intensive tasks such as applications.</a:t>
            </a:r>
          </a:p>
          <a:p>
            <a:pPr>
              <a:buFont typeface="Arial"/>
              <a:buChar char="•"/>
            </a:pPr>
            <a:r>
              <a:rPr lang="en-GB" sz="1200" dirty="0" smtClean="0"/>
              <a:t>&lt;&gt;</a:t>
            </a:r>
          </a:p>
          <a:p>
            <a:pPr>
              <a:buFont typeface="Arial"/>
              <a:buChar char="•"/>
            </a:pPr>
            <a:r>
              <a:rPr lang="en-GB" sz="1200" dirty="0" smtClean="0"/>
              <a:t>Modular approaches on new certification developments</a:t>
            </a:r>
          </a:p>
          <a:p>
            <a:pPr>
              <a:buFont typeface="Arial"/>
              <a:buChar char="•"/>
            </a:pPr>
            <a:r>
              <a:rPr lang="en-GB" sz="1200" dirty="0" smtClean="0"/>
              <a:t>&lt;&gt;</a:t>
            </a:r>
          </a:p>
          <a:p>
            <a:pPr>
              <a:buFont typeface="Arial"/>
              <a:buChar char="•"/>
            </a:pPr>
            <a:r>
              <a:rPr lang="en-GB" sz="1200" dirty="0" smtClean="0"/>
              <a:t>Revised programmes for RT, ECT, PA and TOFD (and possibly rail)</a:t>
            </a:r>
          </a:p>
          <a:p>
            <a:pPr>
              <a:buFont typeface="Arial"/>
              <a:buChar char="•"/>
            </a:pPr>
            <a:r>
              <a:rPr lang="en-GB" sz="1200" dirty="0" smtClean="0"/>
              <a:t>&lt;&gt;</a:t>
            </a:r>
          </a:p>
          <a:p>
            <a:pPr>
              <a:buFont typeface="Arial"/>
              <a:buChar char="•"/>
            </a:pPr>
            <a:r>
              <a:rPr lang="en-GB" sz="1200" dirty="0" smtClean="0"/>
              <a:t>New programmes in plant inspection, marine, PMI and CM, and others</a:t>
            </a:r>
          </a:p>
          <a:p>
            <a:pPr>
              <a:buFont typeface="Arial"/>
              <a:buChar char="•"/>
            </a:pPr>
            <a:r>
              <a:rPr lang="en-GB" sz="1200" dirty="0" smtClean="0"/>
              <a:t>&lt;&gt;</a:t>
            </a:r>
          </a:p>
          <a:p>
            <a:pPr marL="0" indent="0">
              <a:buFont typeface="Arial"/>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ABC41108-7D83-714F-AA55-E98C65346F5C}" type="slidenum">
              <a:rPr lang="en-US" smtClean="0"/>
              <a:t>11</a:t>
            </a:fld>
            <a:endParaRPr lang="en-US"/>
          </a:p>
        </p:txBody>
      </p:sp>
    </p:spTree>
    <p:extLst>
      <p:ext uri="{BB962C8B-B14F-4D97-AF65-F5344CB8AC3E}">
        <p14:creationId xmlns:p14="http://schemas.microsoft.com/office/powerpoint/2010/main" val="4020478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In conclusion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PCN is enhancing its reputation by putting in place several safeguarding measures that will help to protect the quality and robustness of the scheme.</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launch of online exams is a huge step in this direction.</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On top of that a</a:t>
            </a:r>
            <a:r>
              <a:rPr lang="en-GB" baseline="0" dirty="0" smtClean="0"/>
              <a:t> significant amount of money and resources are being put into improving certifications turnaround times and efficiencies through the application of technology. Examples include electronic submission of results notices and application handling.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Furthermore, customer service and satisfaction have been made priority items and staff are empowered to </a:t>
            </a:r>
            <a:endParaRPr lang="en-GB" dirty="0" smtClean="0"/>
          </a:p>
          <a:p>
            <a:endParaRPr lang="en-GB" dirty="0" smtClean="0"/>
          </a:p>
          <a:p>
            <a:r>
              <a:rPr lang="en-GB" dirty="0" smtClean="0"/>
              <a:t>All in all, BINDT</a:t>
            </a:r>
            <a:r>
              <a:rPr lang="en-GB" baseline="0" dirty="0" smtClean="0"/>
              <a:t>’s certification services, marketed under the PCN Scheme, have built up an enviable international reputation for certification of personnel in the testing, inspection and condition monitoring fields, indicating that the certificated personnel demonstrate conformity to the relevant documents in performing the defined tasks.</a:t>
            </a:r>
          </a:p>
          <a:p>
            <a:endParaRPr lang="en-GB" baseline="0" dirty="0" smtClean="0"/>
          </a:p>
          <a:p>
            <a:r>
              <a:rPr lang="en-GB" baseline="0" dirty="0" smtClean="0"/>
              <a:t>We want to continue to be recognised as a global leader in setting and upholding professional standards and providing good practice guidance within NDT, CM, SHM and all related disciplines.</a:t>
            </a:r>
          </a:p>
          <a:p>
            <a:endParaRPr lang="en-GB" baseline="0" dirty="0" smtClean="0"/>
          </a:p>
          <a:p>
            <a:r>
              <a:rPr lang="en-GB" baseline="0" dirty="0" smtClean="0"/>
              <a:t>To this end we have taken several significant steps towards safeguarding our scheme and we are confident that it will continue to meet and in some areas exceed the requirements of the revised ISO 9712 standard when it is issued, as well as continue to flourish in a post-</a:t>
            </a:r>
            <a:r>
              <a:rPr lang="en-GB" baseline="0" dirty="0" err="1" smtClean="0"/>
              <a:t>Brexit</a:t>
            </a:r>
            <a:r>
              <a:rPr lang="en-GB" baseline="0" dirty="0" smtClean="0"/>
              <a:t> world.</a:t>
            </a:r>
          </a:p>
          <a:p>
            <a:endParaRPr lang="en-GB" dirty="0"/>
          </a:p>
        </p:txBody>
      </p:sp>
      <p:sp>
        <p:nvSpPr>
          <p:cNvPr id="4" name="Slide Number Placeholder 3"/>
          <p:cNvSpPr>
            <a:spLocks noGrp="1"/>
          </p:cNvSpPr>
          <p:nvPr>
            <p:ph type="sldNum" sz="quarter" idx="10"/>
          </p:nvPr>
        </p:nvSpPr>
        <p:spPr/>
        <p:txBody>
          <a:bodyPr/>
          <a:lstStyle/>
          <a:p>
            <a:fld id="{C0CA4E50-8BC0-E143-B9D2-30CEE6727E21}" type="slidenum">
              <a:rPr lang="en-GB" smtClean="0"/>
              <a:t>12</a:t>
            </a:fld>
            <a:endParaRPr lang="en-GB"/>
          </a:p>
        </p:txBody>
      </p:sp>
    </p:spTree>
    <p:extLst>
      <p:ext uri="{BB962C8B-B14F-4D97-AF65-F5344CB8AC3E}">
        <p14:creationId xmlns:p14="http://schemas.microsoft.com/office/powerpoint/2010/main" val="296211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Thank </a:t>
            </a:r>
            <a:r>
              <a:rPr lang="en-GB" altLang="en-US" dirty="0" smtClean="0"/>
              <a:t>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Are</a:t>
            </a:r>
            <a:r>
              <a:rPr lang="en-GB" altLang="en-US" baseline="0" dirty="0" smtClean="0"/>
              <a:t> there any </a:t>
            </a:r>
            <a:r>
              <a:rPr lang="en-GB" altLang="en-US" dirty="0" smtClean="0"/>
              <a:t>questions</a:t>
            </a:r>
            <a:r>
              <a:rPr lang="en-GB" altLang="en-US" dirty="0"/>
              <a:t>?</a:t>
            </a:r>
          </a:p>
          <a:p>
            <a:endParaRPr lang="en-US" dirty="0"/>
          </a:p>
        </p:txBody>
      </p:sp>
      <p:sp>
        <p:nvSpPr>
          <p:cNvPr id="4" name="Slide Number Placeholder 3"/>
          <p:cNvSpPr>
            <a:spLocks noGrp="1"/>
          </p:cNvSpPr>
          <p:nvPr>
            <p:ph type="sldNum" sz="quarter" idx="5"/>
          </p:nvPr>
        </p:nvSpPr>
        <p:spPr/>
        <p:txBody>
          <a:bodyPr/>
          <a:lstStyle/>
          <a:p>
            <a:fld id="{ABC41108-7D83-714F-AA55-E98C65346F5C}" type="slidenum">
              <a:rPr lang="en-US" smtClean="0"/>
              <a:t>13</a:t>
            </a:fld>
            <a:endParaRPr lang="en-US"/>
          </a:p>
        </p:txBody>
      </p:sp>
    </p:spTree>
    <p:extLst>
      <p:ext uri="{BB962C8B-B14F-4D97-AF65-F5344CB8AC3E}">
        <p14:creationId xmlns:p14="http://schemas.microsoft.com/office/powerpoint/2010/main" val="187286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implemented many things to improve the control of AQBs and ATOs and many other improvements that will have a positive impact for candidates. </a:t>
            </a:r>
          </a:p>
          <a:p>
            <a:endParaRPr lang="en-GB" dirty="0"/>
          </a:p>
          <a:p>
            <a:pPr>
              <a:buFont typeface="Arial"/>
              <a:buChar char="•"/>
            </a:pPr>
            <a:r>
              <a:rPr lang="en-GB" sz="1200" dirty="0" smtClean="0">
                <a:latin typeface="Arial" charset="0"/>
                <a:ea typeface="MS PGothic" charset="0"/>
              </a:rPr>
              <a:t>NEW: New more rigorous assessment of ATO and AQB applications. </a:t>
            </a:r>
          </a:p>
          <a:p>
            <a:pPr>
              <a:buFont typeface="Arial"/>
              <a:buChar char="•"/>
            </a:pPr>
            <a:r>
              <a:rPr lang="en-GB" sz="1200" dirty="0" smtClean="0">
                <a:latin typeface="Arial" charset="0"/>
                <a:ea typeface="MS PGothic" charset="0"/>
              </a:rPr>
              <a:t>Full 4-day training for aspirant AQBs &amp; ATOs </a:t>
            </a:r>
          </a:p>
          <a:p>
            <a:pPr eaLnBrk="1" hangingPunct="1">
              <a:buFontTx/>
              <a:buChar char="•"/>
            </a:pPr>
            <a:r>
              <a:rPr lang="en-GB" sz="1200" dirty="0" smtClean="0">
                <a:latin typeface="Arial" charset="0"/>
                <a:ea typeface="MS PGothic" charset="0"/>
              </a:rPr>
              <a:t>Each AQB has to advise what examinations</a:t>
            </a:r>
            <a:br>
              <a:rPr lang="en-GB" sz="1200" dirty="0" smtClean="0">
                <a:latin typeface="Arial" charset="0"/>
                <a:ea typeface="MS PGothic" charset="0"/>
              </a:rPr>
            </a:br>
            <a:r>
              <a:rPr lang="en-GB" sz="1200" dirty="0" smtClean="0">
                <a:latin typeface="Arial" charset="0"/>
                <a:ea typeface="MS PGothic" charset="0"/>
              </a:rPr>
              <a:t>are being held each week </a:t>
            </a:r>
            <a:r>
              <a:rPr lang="mr-IN" sz="1200" dirty="0" smtClean="0">
                <a:latin typeface="Arial" charset="0"/>
                <a:ea typeface="MS PGothic" charset="0"/>
              </a:rPr>
              <a:t>–</a:t>
            </a:r>
            <a:r>
              <a:rPr lang="en-GB" sz="1200" dirty="0" smtClean="0">
                <a:latin typeface="Arial" charset="0"/>
                <a:ea typeface="MS PGothic" charset="0"/>
              </a:rPr>
              <a:t/>
            </a:r>
            <a:br>
              <a:rPr lang="en-GB" sz="1200" dirty="0" smtClean="0">
                <a:latin typeface="Arial" charset="0"/>
                <a:ea typeface="MS PGothic" charset="0"/>
              </a:rPr>
            </a:br>
            <a:r>
              <a:rPr lang="en-GB" sz="1200" dirty="0" smtClean="0">
                <a:latin typeface="Arial" charset="0"/>
                <a:ea typeface="MS PGothic" charset="0"/>
              </a:rPr>
              <a:t>including locations</a:t>
            </a:r>
          </a:p>
          <a:p>
            <a:pPr eaLnBrk="1" hangingPunct="1">
              <a:buFontTx/>
              <a:buChar char="•"/>
            </a:pPr>
            <a:r>
              <a:rPr lang="en-GB" sz="1200" dirty="0" smtClean="0">
                <a:latin typeface="Arial" charset="0"/>
                <a:ea typeface="MS PGothic" charset="0"/>
              </a:rPr>
              <a:t>Drop-in audits worldwide - </a:t>
            </a:r>
            <a:r>
              <a:rPr lang="en-GB" sz="1200" dirty="0" smtClean="0"/>
              <a:t>proving beneficial in assisting ATOs and AQBs in dealing with any issues as they occur</a:t>
            </a:r>
            <a:endParaRPr lang="en-GB" sz="1200" dirty="0" smtClean="0">
              <a:latin typeface="Arial" charset="0"/>
              <a:ea typeface="MS PGothic" charset="0"/>
            </a:endParaRPr>
          </a:p>
          <a:p>
            <a:pPr eaLnBrk="1" hangingPunct="1">
              <a:buFontTx/>
              <a:buChar char="•"/>
            </a:pPr>
            <a:r>
              <a:rPr lang="en-GB" sz="1200" dirty="0" smtClean="0">
                <a:latin typeface="Arial" charset="0"/>
                <a:ea typeface="MS PGothic" charset="0"/>
              </a:rPr>
              <a:t>Online examinations </a:t>
            </a:r>
          </a:p>
          <a:p>
            <a:pPr eaLnBrk="1" hangingPunct="1">
              <a:buFontTx/>
              <a:buChar char="•"/>
            </a:pPr>
            <a:r>
              <a:rPr lang="en-GB" sz="1200" dirty="0" smtClean="0">
                <a:latin typeface="Arial" charset="0"/>
                <a:ea typeface="MS PGothic" charset="0"/>
              </a:rPr>
              <a:t>Full secret shopper programme</a:t>
            </a:r>
          </a:p>
          <a:p>
            <a:pPr marL="171450" indent="-171450">
              <a:buFont typeface="Arial"/>
              <a:buChar char="•"/>
            </a:pPr>
            <a:endParaRPr lang="en-GB" dirty="0"/>
          </a:p>
          <a:p>
            <a:r>
              <a:rPr lang="en-GB" dirty="0" smtClean="0"/>
              <a:t>Other things;</a:t>
            </a:r>
          </a:p>
          <a:p>
            <a:r>
              <a:rPr lang="en-GB" dirty="0" smtClean="0"/>
              <a:t>ID cards issued to all Examiners/Invigilators/Trainers</a:t>
            </a:r>
          </a:p>
          <a:p>
            <a:r>
              <a:rPr lang="en-GB" dirty="0" smtClean="0"/>
              <a:t>Electronic submission of results notices and certificates</a:t>
            </a:r>
          </a:p>
          <a:p>
            <a:pPr marL="0" indent="0">
              <a:buFont typeface="Arial"/>
              <a:buNone/>
            </a:pPr>
            <a:endParaRPr lang="en-GB" dirty="0"/>
          </a:p>
          <a:p>
            <a:pPr marL="171450" indent="-171450">
              <a:buFont typeface="Arial"/>
              <a:buChar char="•"/>
            </a:pPr>
            <a:endParaRPr lang="en-GB" dirty="0"/>
          </a:p>
          <a:p>
            <a:endParaRPr lang="en-GB" dirty="0"/>
          </a:p>
        </p:txBody>
      </p:sp>
      <p:sp>
        <p:nvSpPr>
          <p:cNvPr id="4" name="Slide Number Placeholder 3"/>
          <p:cNvSpPr>
            <a:spLocks noGrp="1"/>
          </p:cNvSpPr>
          <p:nvPr>
            <p:ph type="sldNum" sz="quarter" idx="10"/>
          </p:nvPr>
        </p:nvSpPr>
        <p:spPr/>
        <p:txBody>
          <a:bodyPr/>
          <a:lstStyle/>
          <a:p>
            <a:fld id="{ABC41108-7D83-714F-AA55-E98C65346F5C}" type="slidenum">
              <a:rPr lang="en-US" smtClean="0"/>
              <a:t>2</a:t>
            </a:fld>
            <a:endParaRPr lang="en-US"/>
          </a:p>
        </p:txBody>
      </p:sp>
    </p:spTree>
    <p:extLst>
      <p:ext uri="{BB962C8B-B14F-4D97-AF65-F5344CB8AC3E}">
        <p14:creationId xmlns:p14="http://schemas.microsoft.com/office/powerpoint/2010/main" val="308483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The PCN Scheme currently meets and exceeds the requirements of BS EN ISO 9712:2012 in many areas. Some of these areas include:  </a:t>
            </a:r>
          </a:p>
          <a:p>
            <a:r>
              <a:rPr lang="en-GB" dirty="0"/>
              <a:t>&lt;&gt;</a:t>
            </a:r>
          </a:p>
          <a:p>
            <a:r>
              <a:rPr lang="en-GB" dirty="0"/>
              <a:t>No. of samples given</a:t>
            </a:r>
          </a:p>
          <a:p>
            <a:r>
              <a:rPr lang="en-GB" dirty="0"/>
              <a:t>&lt;&gt;</a:t>
            </a:r>
          </a:p>
          <a:p>
            <a:r>
              <a:rPr lang="en-GB" dirty="0"/>
              <a:t>The</a:t>
            </a:r>
            <a:r>
              <a:rPr lang="en-GB" baseline="0" dirty="0"/>
              <a:t> no. of </a:t>
            </a:r>
            <a:r>
              <a:rPr lang="en-GB" dirty="0"/>
              <a:t>experience hours required for PCN certification</a:t>
            </a:r>
          </a:p>
          <a:p>
            <a:r>
              <a:rPr lang="en-GB" dirty="0"/>
              <a:t>&lt;&gt;</a:t>
            </a:r>
          </a:p>
          <a:p>
            <a:r>
              <a:rPr lang="en-GB" dirty="0"/>
              <a:t>80% pass mark for distinction grade</a:t>
            </a:r>
          </a:p>
          <a:p>
            <a:r>
              <a:rPr lang="en-GB" dirty="0"/>
              <a:t>&lt;&gt;</a:t>
            </a:r>
          </a:p>
          <a:p>
            <a:r>
              <a:rPr lang="en-GB" dirty="0"/>
              <a:t>Our ability and commitment to act upon information received and investigate to avoid situations that could be detrimental to the overall reputation of</a:t>
            </a:r>
            <a:r>
              <a:rPr lang="en-GB" baseline="0" dirty="0"/>
              <a:t> the PCN scheme</a:t>
            </a:r>
            <a:endParaRPr lang="en-GB" dirty="0"/>
          </a:p>
          <a:p>
            <a:r>
              <a:rPr lang="en-GB" dirty="0"/>
              <a:t>&lt;&gt;</a:t>
            </a:r>
          </a:p>
          <a:p>
            <a:endParaRPr lang="en-GB" dirty="0"/>
          </a:p>
        </p:txBody>
      </p:sp>
      <p:sp>
        <p:nvSpPr>
          <p:cNvPr id="4" name="Slide Number Placeholder 3"/>
          <p:cNvSpPr>
            <a:spLocks noGrp="1"/>
          </p:cNvSpPr>
          <p:nvPr>
            <p:ph type="sldNum" sz="quarter" idx="10"/>
          </p:nvPr>
        </p:nvSpPr>
        <p:spPr/>
        <p:txBody>
          <a:bodyPr/>
          <a:lstStyle/>
          <a:p>
            <a:fld id="{21389701-9D0E-4B62-B253-4D6DF3DE4668}" type="slidenum">
              <a:rPr lang="en-GB" smtClean="0"/>
              <a:t>3</a:t>
            </a:fld>
            <a:endParaRPr lang="en-GB" dirty="0"/>
          </a:p>
        </p:txBody>
      </p:sp>
    </p:spTree>
    <p:extLst>
      <p:ext uri="{BB962C8B-B14F-4D97-AF65-F5344CB8AC3E}">
        <p14:creationId xmlns:p14="http://schemas.microsoft.com/office/powerpoint/2010/main" val="412971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about other schemes….</a:t>
            </a:r>
          </a:p>
          <a:p>
            <a:r>
              <a:rPr lang="en-GB" dirty="0"/>
              <a:t>&lt;&gt;</a:t>
            </a:r>
          </a:p>
          <a:p>
            <a:r>
              <a:rPr lang="en-GB" dirty="0"/>
              <a:t>We want to draw your attention to this organisation, which is now operational and</a:t>
            </a:r>
            <a:r>
              <a:rPr lang="en-GB" sz="1200" dirty="0"/>
              <a:t> been accredited by the International Accreditation Service (IAS).</a:t>
            </a:r>
          </a:p>
          <a:p>
            <a:r>
              <a:rPr lang="en-GB" sz="1200" dirty="0"/>
              <a:t>&lt;&gt;</a:t>
            </a:r>
          </a:p>
          <a:p>
            <a:r>
              <a:rPr lang="en-GB" sz="1200" dirty="0"/>
              <a:t>&lt;&gt;</a:t>
            </a:r>
          </a:p>
          <a:p>
            <a:r>
              <a:rPr lang="en-GB" sz="1200" dirty="0"/>
              <a:t>The organisation is run by the same people </a:t>
            </a:r>
            <a:r>
              <a:rPr lang="mr-IN" sz="1200" dirty="0"/>
              <a:t>–</a:t>
            </a:r>
            <a:r>
              <a:rPr lang="en-GB" sz="1200" dirty="0"/>
              <a:t> or some of them </a:t>
            </a:r>
            <a:r>
              <a:rPr lang="mr-IN" sz="1200" dirty="0"/>
              <a:t>–</a:t>
            </a:r>
            <a:r>
              <a:rPr lang="en-GB" sz="1200" dirty="0"/>
              <a:t> who also ran NDT International.</a:t>
            </a:r>
          </a:p>
          <a:p>
            <a:endParaRPr lang="en-GB" sz="1200" dirty="0"/>
          </a:p>
          <a:p>
            <a:r>
              <a:rPr lang="en-GB" sz="1200" dirty="0"/>
              <a:t>&lt;&gt;</a:t>
            </a:r>
            <a:endParaRPr lang="en-GB" dirty="0"/>
          </a:p>
        </p:txBody>
      </p:sp>
      <p:sp>
        <p:nvSpPr>
          <p:cNvPr id="4" name="Slide Number Placeholder 3"/>
          <p:cNvSpPr>
            <a:spLocks noGrp="1"/>
          </p:cNvSpPr>
          <p:nvPr>
            <p:ph type="sldNum" sz="quarter" idx="10"/>
          </p:nvPr>
        </p:nvSpPr>
        <p:spPr/>
        <p:txBody>
          <a:bodyPr/>
          <a:lstStyle/>
          <a:p>
            <a:fld id="{21389701-9D0E-4B62-B253-4D6DF3DE4668}" type="slidenum">
              <a:rPr lang="en-GB" smtClean="0"/>
              <a:t>4</a:t>
            </a:fld>
            <a:endParaRPr lang="en-GB" dirty="0"/>
          </a:p>
        </p:txBody>
      </p:sp>
    </p:spTree>
    <p:extLst>
      <p:ext uri="{BB962C8B-B14F-4D97-AF65-F5344CB8AC3E}">
        <p14:creationId xmlns:p14="http://schemas.microsoft.com/office/powerpoint/2010/main" val="371511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have:</a:t>
            </a: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Plagiarised BINDT’s PCN Scheme documents.</a:t>
            </a:r>
          </a:p>
          <a:p>
            <a:r>
              <a:rPr lang="en-GB" dirty="0"/>
              <a:t>&lt;&gt;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Made use of the PCN logo in their rebranding</a:t>
            </a:r>
            <a:r>
              <a:rPr lang="en-GB" baseline="0" dirty="0"/>
              <a:t> (very similar)</a:t>
            </a:r>
            <a:endParaRPr lang="en-GB" dirty="0"/>
          </a:p>
          <a:p>
            <a:r>
              <a:rPr lang="en-GB" dirty="0"/>
              <a:t>&lt;&gt;</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Made contact with all of the BINDT’s clients, ATOs and AQBs using unauthorised data sources. </a:t>
            </a:r>
          </a:p>
          <a:p>
            <a:r>
              <a:rPr lang="en-GB" dirty="0"/>
              <a:t>&lt;&gt;</a:t>
            </a:r>
          </a:p>
          <a:p>
            <a:r>
              <a:rPr lang="en-GB" dirty="0"/>
              <a:t>Remain non-compliant with BINDT’s repeated requests to return all of its scheme documentation.</a:t>
            </a:r>
          </a:p>
        </p:txBody>
      </p:sp>
      <p:sp>
        <p:nvSpPr>
          <p:cNvPr id="4" name="Slide Number Placeholder 3"/>
          <p:cNvSpPr>
            <a:spLocks noGrp="1"/>
          </p:cNvSpPr>
          <p:nvPr>
            <p:ph type="sldNum" sz="quarter" idx="10"/>
          </p:nvPr>
        </p:nvSpPr>
        <p:spPr/>
        <p:txBody>
          <a:bodyPr/>
          <a:lstStyle/>
          <a:p>
            <a:fld id="{21389701-9D0E-4B62-B253-4D6DF3DE4668}" type="slidenum">
              <a:rPr lang="en-GB" smtClean="0"/>
              <a:t>5</a:t>
            </a:fld>
            <a:endParaRPr lang="en-GB" dirty="0"/>
          </a:p>
        </p:txBody>
      </p:sp>
    </p:spTree>
    <p:extLst>
      <p:ext uri="{BB962C8B-B14F-4D97-AF65-F5344CB8AC3E}">
        <p14:creationId xmlns:p14="http://schemas.microsoft.com/office/powerpoint/2010/main" val="366866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conclusion</a:t>
            </a:r>
          </a:p>
          <a:p>
            <a:r>
              <a:rPr lang="en-GB" sz="1200" dirty="0"/>
              <a:t>&lt;&gt;</a:t>
            </a:r>
          </a:p>
          <a:p>
            <a:r>
              <a:rPr lang="en-GB" sz="1200" dirty="0"/>
              <a:t>The number of PCN certificate holders is now steadily rising following the malpractice incident, which resulted in the withdrawal of a significant number of certificates.</a:t>
            </a:r>
          </a:p>
          <a:p>
            <a:r>
              <a:rPr lang="en-GB" sz="1200" dirty="0"/>
              <a:t>&lt;&gt;</a:t>
            </a:r>
          </a:p>
          <a:p>
            <a:r>
              <a:rPr lang="en-GB" sz="1200" dirty="0"/>
              <a:t>Several measures have been put in place to ensure that the malpractice that we experienced cannot happen again with PCN, including routine use of secret shoppers, drop-in audits and monitoring of exams.</a:t>
            </a:r>
          </a:p>
          <a:p>
            <a:r>
              <a:rPr lang="en-GB" sz="1200" dirty="0"/>
              <a:t>&lt;&gt;</a:t>
            </a:r>
          </a:p>
          <a:p>
            <a:r>
              <a:rPr lang="en-GB" sz="1200" dirty="0"/>
              <a:t>It is encouraging that we appear to have turned the corner, confidence in the scheme is being restored and our reputation is recovering. </a:t>
            </a:r>
          </a:p>
          <a:p>
            <a:endParaRPr lang="en-GB" dirty="0"/>
          </a:p>
        </p:txBody>
      </p:sp>
      <p:sp>
        <p:nvSpPr>
          <p:cNvPr id="4" name="Slide Number Placeholder 3"/>
          <p:cNvSpPr>
            <a:spLocks noGrp="1"/>
          </p:cNvSpPr>
          <p:nvPr>
            <p:ph type="sldNum" sz="quarter" idx="10"/>
          </p:nvPr>
        </p:nvSpPr>
        <p:spPr/>
        <p:txBody>
          <a:bodyPr/>
          <a:lstStyle/>
          <a:p>
            <a:fld id="{21389701-9D0E-4B62-B253-4D6DF3DE4668}" type="slidenum">
              <a:rPr lang="en-GB" smtClean="0"/>
              <a:t>6</a:t>
            </a:fld>
            <a:endParaRPr lang="en-GB" dirty="0"/>
          </a:p>
        </p:txBody>
      </p:sp>
    </p:spTree>
    <p:extLst>
      <p:ext uri="{BB962C8B-B14F-4D97-AF65-F5344CB8AC3E}">
        <p14:creationId xmlns:p14="http://schemas.microsoft.com/office/powerpoint/2010/main" val="410176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Ethics</a:t>
            </a:r>
          </a:p>
          <a:p>
            <a:endParaRPr lang="en-GB" dirty="0" smtClean="0"/>
          </a:p>
          <a:p>
            <a:r>
              <a:rPr lang="en-GB" dirty="0" smtClean="0"/>
              <a:t>The moral principles that govern a person's behaviour or the conducting of an activity.</a:t>
            </a:r>
          </a:p>
          <a:p>
            <a:endParaRPr lang="en-GB" dirty="0" smtClean="0"/>
          </a:p>
          <a:p>
            <a:r>
              <a:rPr lang="en-GB" dirty="0" smtClean="0"/>
              <a:t>5 fundamental</a:t>
            </a:r>
            <a:r>
              <a:rPr lang="en-GB" baseline="0" dirty="0" smtClean="0"/>
              <a:t> principles:</a:t>
            </a:r>
            <a:endParaRPr lang="en-GB" dirty="0" smtClean="0"/>
          </a:p>
          <a:p>
            <a:pPr marL="171450" indent="-171450">
              <a:buFont typeface="Arial"/>
              <a:buChar char="•"/>
            </a:pPr>
            <a:endParaRPr lang="en-GB" dirty="0" smtClean="0"/>
          </a:p>
          <a:p>
            <a:pPr marL="171450" indent="-171450">
              <a:buFont typeface="Arial"/>
              <a:buChar char="•"/>
            </a:pPr>
            <a:r>
              <a:rPr lang="en-GB" b="1" dirty="0" smtClean="0"/>
              <a:t>Integrity</a:t>
            </a:r>
            <a:r>
              <a:rPr lang="en-GB" dirty="0" smtClean="0"/>
              <a:t>. Being straightforward, honest and truthful in all professional and business relationships. You should not be associated with any information that you believe contains a materially false or misleading statement, or which is misleading by omission. </a:t>
            </a:r>
          </a:p>
          <a:p>
            <a:pPr marL="171450" indent="-171450">
              <a:buFont typeface="Arial"/>
              <a:buChar char="•"/>
            </a:pPr>
            <a:r>
              <a:rPr lang="en-GB" b="1" dirty="0" smtClean="0"/>
              <a:t>Objectivity</a:t>
            </a:r>
            <a:r>
              <a:rPr lang="en-GB" dirty="0" smtClean="0"/>
              <a:t>. Not allowing bias, conflict of interest or the influence of other people to override your professional judgement.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1" dirty="0" smtClean="0"/>
              <a:t>Confidentiality</a:t>
            </a:r>
            <a:r>
              <a:rPr lang="en-GB" dirty="0" smtClean="0"/>
              <a:t>. You should not disclose professional information unless you have specific permission or a legal or professional duty to do so.</a:t>
            </a:r>
          </a:p>
          <a:p>
            <a:pPr marL="171450" indent="-171450">
              <a:buFont typeface="Arial"/>
              <a:buChar char="•"/>
            </a:pPr>
            <a:r>
              <a:rPr lang="en-GB" b="1" dirty="0" smtClean="0"/>
              <a:t>Professional competence and due care</a:t>
            </a:r>
            <a:r>
              <a:rPr lang="en-GB" dirty="0" smtClean="0"/>
              <a:t>. An </a:t>
            </a:r>
            <a:r>
              <a:rPr lang="en-GB" dirty="0" err="1" smtClean="0"/>
              <a:t>ongoing</a:t>
            </a:r>
            <a:r>
              <a:rPr lang="en-GB" dirty="0" smtClean="0"/>
              <a:t> commitment to your level of professional knowledge and skill. Base this on current developments in practice, legislation and techniques. Those working under your authority must also have the appropriate training and supervision.</a:t>
            </a:r>
          </a:p>
          <a:p>
            <a:pPr marL="171450" indent="-171450">
              <a:buFont typeface="Arial"/>
              <a:buChar char="•"/>
            </a:pPr>
            <a:r>
              <a:rPr lang="en-GB" b="1" dirty="0" smtClean="0"/>
              <a:t>Professional behaviour</a:t>
            </a:r>
            <a:r>
              <a:rPr lang="en-GB" dirty="0" smtClean="0"/>
              <a:t>. To comply with relevant laws and regulations. You must also avoid any action that could negatively affect the reputation of the profession.</a:t>
            </a:r>
          </a:p>
          <a:p>
            <a:pPr marL="171450" indent="-171450">
              <a:buFont typeface="Arial"/>
              <a:buChar char="•"/>
            </a:pPr>
            <a:endParaRPr lang="en-GB" dirty="0" smtClean="0"/>
          </a:p>
          <a:p>
            <a:pPr marL="171450" indent="-171450">
              <a:buFont typeface="Arial"/>
              <a:buChar char="•"/>
            </a:pPr>
            <a:r>
              <a:rPr lang="en-GB" dirty="0" smtClean="0"/>
              <a:t>Personal,</a:t>
            </a:r>
            <a:r>
              <a:rPr lang="en-GB" baseline="0" dirty="0" smtClean="0"/>
              <a:t> corporate, principle</a:t>
            </a:r>
            <a:endParaRPr lang="en-GB" dirty="0" smtClean="0"/>
          </a:p>
          <a:p>
            <a:endParaRPr lang="en-GB" dirty="0" smtClean="0"/>
          </a:p>
          <a:p>
            <a:r>
              <a:rPr lang="en-GB" dirty="0" smtClean="0"/>
              <a:t>Acknowledge </a:t>
            </a:r>
            <a:r>
              <a:rPr lang="en-GB" dirty="0" err="1" smtClean="0"/>
              <a:t>Jörgen</a:t>
            </a:r>
            <a:r>
              <a:rPr lang="en-GB" dirty="0" smtClean="0"/>
              <a:t> </a:t>
            </a:r>
            <a:r>
              <a:rPr lang="en-GB" dirty="0" err="1" smtClean="0"/>
              <a:t>Backersgård</a:t>
            </a:r>
            <a:r>
              <a:rPr lang="en-GB" dirty="0" smtClean="0"/>
              <a:t>, Testing &amp; Quality manager at </a:t>
            </a:r>
            <a:r>
              <a:rPr lang="en-GB" dirty="0" err="1" smtClean="0"/>
              <a:t>Dekra</a:t>
            </a:r>
            <a:r>
              <a:rPr lang="en-GB" dirty="0" smtClean="0"/>
              <a:t>, member of the </a:t>
            </a:r>
            <a:r>
              <a:rPr lang="en-GB" baseline="0" dirty="0" smtClean="0"/>
              <a:t> </a:t>
            </a:r>
            <a:r>
              <a:rPr lang="en-GB" dirty="0" smtClean="0"/>
              <a:t>Swedish</a:t>
            </a:r>
            <a:r>
              <a:rPr lang="en-GB" baseline="0" dirty="0" smtClean="0"/>
              <a:t> Association for Testing, Inspection &amp; Certification (TIC)</a:t>
            </a:r>
            <a:endParaRPr lang="en-GB" dirty="0" smtClean="0"/>
          </a:p>
          <a:p>
            <a:endParaRPr lang="en-GB" dirty="0"/>
          </a:p>
        </p:txBody>
      </p:sp>
      <p:sp>
        <p:nvSpPr>
          <p:cNvPr id="4" name="Slide Number Placeholder 3"/>
          <p:cNvSpPr>
            <a:spLocks noGrp="1"/>
          </p:cNvSpPr>
          <p:nvPr>
            <p:ph type="sldNum" sz="quarter" idx="10"/>
          </p:nvPr>
        </p:nvSpPr>
        <p:spPr/>
        <p:txBody>
          <a:bodyPr/>
          <a:lstStyle/>
          <a:p>
            <a:fld id="{21389701-9D0E-4B62-B253-4D6DF3DE4668}" type="slidenum">
              <a:rPr lang="en-GB" smtClean="0"/>
              <a:t>7</a:t>
            </a:fld>
            <a:endParaRPr lang="en-GB" dirty="0"/>
          </a:p>
        </p:txBody>
      </p:sp>
    </p:spTree>
    <p:extLst>
      <p:ext uri="{BB962C8B-B14F-4D97-AF65-F5344CB8AC3E}">
        <p14:creationId xmlns:p14="http://schemas.microsoft.com/office/powerpoint/2010/main" val="15109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identify, evaluate, and address threats to compliance with the fundamental principles.</a:t>
            </a:r>
          </a:p>
          <a:p>
            <a:r>
              <a:rPr lang="en-GB" dirty="0" smtClean="0"/>
              <a:t>There</a:t>
            </a:r>
            <a:r>
              <a:rPr lang="en-GB" baseline="0" dirty="0" smtClean="0"/>
              <a:t> are many influences</a:t>
            </a:r>
            <a:r>
              <a:rPr lang="mr-IN" baseline="0" dirty="0" smtClean="0"/>
              <a:t>…</a:t>
            </a:r>
            <a:r>
              <a:rPr lang="en-GB" baseline="0" dirty="0" smtClean="0"/>
              <a:t> from stakeholders and surroundings; groups or individuals.</a:t>
            </a:r>
            <a:endParaRPr lang="en-GB" dirty="0" smtClean="0"/>
          </a:p>
          <a:p>
            <a:endParaRPr lang="en-GB" dirty="0" smtClean="0"/>
          </a:p>
          <a:p>
            <a:r>
              <a:rPr lang="en-GB" dirty="0" smtClean="0"/>
              <a:t>Companies should adopt a 'threats and safeguards' approach to resolving ethical issues. This means that if you think there is a threat, you should assess whether the threat is significant. Then, take action to remove or mitigate it.</a:t>
            </a:r>
          </a:p>
          <a:p>
            <a:endParaRPr lang="en-GB" dirty="0" smtClean="0"/>
          </a:p>
          <a:p>
            <a:r>
              <a:rPr lang="en-GB" dirty="0" smtClean="0"/>
              <a:t>Employing institutions often have safeguards: whistleblowing or grievance procedures. Safeguards are also created by the profession, legislation or regulation.</a:t>
            </a:r>
            <a:endParaRPr lang="en-GB" dirty="0"/>
          </a:p>
        </p:txBody>
      </p:sp>
      <p:sp>
        <p:nvSpPr>
          <p:cNvPr id="4" name="Slide Number Placeholder 3"/>
          <p:cNvSpPr>
            <a:spLocks noGrp="1"/>
          </p:cNvSpPr>
          <p:nvPr>
            <p:ph type="sldNum" sz="quarter" idx="10"/>
          </p:nvPr>
        </p:nvSpPr>
        <p:spPr/>
        <p:txBody>
          <a:bodyPr/>
          <a:lstStyle/>
          <a:p>
            <a:fld id="{21389701-9D0E-4B62-B253-4D6DF3DE4668}" type="slidenum">
              <a:rPr lang="en-GB" smtClean="0"/>
              <a:t>8</a:t>
            </a:fld>
            <a:endParaRPr lang="en-GB" dirty="0"/>
          </a:p>
        </p:txBody>
      </p:sp>
    </p:spTree>
    <p:extLst>
      <p:ext uri="{BB962C8B-B14F-4D97-AF65-F5344CB8AC3E}">
        <p14:creationId xmlns:p14="http://schemas.microsoft.com/office/powerpoint/2010/main" val="138778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Trust</a:t>
            </a:r>
            <a:r>
              <a:rPr lang="en-US" dirty="0" smtClean="0"/>
              <a:t> for what we do is the ultimate goal – for this we need quality and good ethics</a:t>
            </a:r>
            <a:endParaRPr lang="sv-SE" dirty="0" smtClean="0"/>
          </a:p>
          <a:p>
            <a:endParaRPr lang="sv-SE" dirty="0" smtClean="0"/>
          </a:p>
          <a:p>
            <a:pPr marL="0" indent="0" eaLnBrk="1" hangingPunct="1">
              <a:buNone/>
              <a:defRPr/>
            </a:pPr>
            <a:r>
              <a:rPr lang="en-US" sz="1200" dirty="0" smtClean="0"/>
              <a:t>Trust in everything we do is fundamental to our existence as well as for the  development of the TIC market – in all levels of the value chain... </a:t>
            </a:r>
            <a:r>
              <a:rPr lang="en-US" sz="1200" b="1" dirty="0" smtClean="0"/>
              <a:t>Ultimately</a:t>
            </a:r>
            <a:r>
              <a:rPr lang="en-US" sz="1200" dirty="0" smtClean="0"/>
              <a:t> </a:t>
            </a:r>
            <a:r>
              <a:rPr lang="en-US" sz="1200" b="1" dirty="0" smtClean="0"/>
              <a:t>to secure our future.</a:t>
            </a:r>
          </a:p>
          <a:p>
            <a:pPr marL="0" indent="0" eaLnBrk="1" hangingPunct="1">
              <a:buNone/>
              <a:defRPr/>
            </a:pPr>
            <a:endParaRPr lang="en-US" sz="800" dirty="0" smtClean="0"/>
          </a:p>
          <a:p>
            <a:pPr>
              <a:buFont typeface="Wingdings" panose="05000000000000000000" pitchFamily="2" charset="2"/>
              <a:buChar char="ü"/>
              <a:defRPr/>
            </a:pPr>
            <a:r>
              <a:rPr lang="en-US" sz="1200" dirty="0" smtClean="0"/>
              <a:t>Competence and professionalism</a:t>
            </a:r>
          </a:p>
          <a:p>
            <a:pPr>
              <a:buFont typeface="Wingdings" panose="05000000000000000000" pitchFamily="2" charset="2"/>
              <a:buChar char="ü"/>
              <a:defRPr/>
            </a:pPr>
            <a:r>
              <a:rPr lang="en-US" sz="1200" dirty="0" smtClean="0"/>
              <a:t>Respect, integrity and independence</a:t>
            </a:r>
          </a:p>
          <a:p>
            <a:pPr>
              <a:buFont typeface="Wingdings" panose="05000000000000000000" pitchFamily="2" charset="2"/>
              <a:buChar char="ü"/>
              <a:defRPr/>
            </a:pPr>
            <a:r>
              <a:rPr lang="en-US" sz="1200" dirty="0" smtClean="0"/>
              <a:t>Members shall counteract corruption in all forms incl. extortion and bribery</a:t>
            </a:r>
          </a:p>
          <a:p>
            <a:pPr>
              <a:buFont typeface="Wingdings" panose="05000000000000000000" pitchFamily="2" charset="2"/>
              <a:buChar char="ü"/>
              <a:defRPr/>
            </a:pPr>
            <a:r>
              <a:rPr lang="en-US" sz="1200" dirty="0" smtClean="0"/>
              <a:t>Behavior and attitude</a:t>
            </a:r>
          </a:p>
          <a:p>
            <a:pPr>
              <a:buFont typeface="Wingdings" panose="05000000000000000000" pitchFamily="2" charset="2"/>
              <a:buChar char="ü"/>
              <a:defRPr/>
            </a:pPr>
            <a:r>
              <a:rPr lang="en-US" sz="1200" dirty="0" smtClean="0"/>
              <a:t>Quality &amp; service</a:t>
            </a:r>
          </a:p>
          <a:p>
            <a:endParaRPr lang="sv-SE" dirty="0"/>
          </a:p>
        </p:txBody>
      </p:sp>
      <p:sp>
        <p:nvSpPr>
          <p:cNvPr id="4" name="Platshållare för bildnummer 3"/>
          <p:cNvSpPr>
            <a:spLocks noGrp="1"/>
          </p:cNvSpPr>
          <p:nvPr>
            <p:ph type="sldNum" sz="quarter" idx="10"/>
          </p:nvPr>
        </p:nvSpPr>
        <p:spPr/>
        <p:txBody>
          <a:bodyPr/>
          <a:lstStyle/>
          <a:p>
            <a:fld id="{6822B3AE-2923-4C1F-B31C-77D5B9B143F7}" type="slidenum">
              <a:rPr lang="sv-SE" smtClean="0"/>
              <a:pPr/>
              <a:t>9</a:t>
            </a:fld>
            <a:endParaRPr lang="sv-SE"/>
          </a:p>
        </p:txBody>
      </p:sp>
    </p:spTree>
    <p:extLst>
      <p:ext uri="{BB962C8B-B14F-4D97-AF65-F5344CB8AC3E}">
        <p14:creationId xmlns:p14="http://schemas.microsoft.com/office/powerpoint/2010/main" val="415713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353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6476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495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457200"/>
            <a:ext cx="5676900" cy="4495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7932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67544" y="2708920"/>
            <a:ext cx="8208912" cy="3312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a:xfrm>
            <a:off x="179388" y="6532563"/>
            <a:ext cx="2133600" cy="268287"/>
          </a:xfrm>
          <a:prstGeom prst="rect">
            <a:avLst/>
          </a:prstGeom>
        </p:spPr>
        <p:txBody>
          <a:bodyPr/>
          <a:lstStyle>
            <a:lvl1pPr>
              <a:defRPr/>
            </a:lvl1pPr>
          </a:lstStyle>
          <a:p>
            <a:fld id="{CD033EE7-C830-4CAF-87A0-6C185A0763F0}" type="datetime1">
              <a:rPr lang="sv-SE"/>
              <a:pPr/>
              <a:t>01/09/19</a:t>
            </a:fld>
            <a:endParaRPr lang="sv-SE"/>
          </a:p>
        </p:txBody>
      </p:sp>
      <p:sp>
        <p:nvSpPr>
          <p:cNvPr id="6" name="Platshållare för bildnummer 5"/>
          <p:cNvSpPr>
            <a:spLocks noGrp="1"/>
          </p:cNvSpPr>
          <p:nvPr>
            <p:ph type="sldNum" sz="quarter" idx="11"/>
          </p:nvPr>
        </p:nvSpPr>
        <p:spPr>
          <a:xfrm>
            <a:off x="6819900" y="6532563"/>
            <a:ext cx="2133600" cy="268287"/>
          </a:xfrm>
          <a:prstGeom prst="rect">
            <a:avLst/>
          </a:prstGeom>
        </p:spPr>
        <p:txBody>
          <a:bodyPr/>
          <a:lstStyle>
            <a:lvl1pPr>
              <a:defRPr/>
            </a:lvl1pPr>
          </a:lstStyle>
          <a:p>
            <a:fld id="{27A97798-CE8F-4E29-99DF-38188A50F954}" type="slidenum">
              <a:rPr lang="sv-SE"/>
              <a:pPr/>
              <a:t>‹#›</a:t>
            </a:fld>
            <a:endParaRPr lang="sv-SE"/>
          </a:p>
        </p:txBody>
      </p:sp>
      <p:sp>
        <p:nvSpPr>
          <p:cNvPr id="8" name="Platshållare för bild 7"/>
          <p:cNvSpPr>
            <a:spLocks noGrp="1"/>
          </p:cNvSpPr>
          <p:nvPr>
            <p:ph type="pic" sz="quarter" idx="12"/>
          </p:nvPr>
        </p:nvSpPr>
        <p:spPr>
          <a:xfrm>
            <a:off x="4860032" y="692696"/>
            <a:ext cx="3816920" cy="1584722"/>
          </a:xfrm>
        </p:spPr>
        <p:txBody>
          <a:bodyPr/>
          <a:lstStyle/>
          <a:p>
            <a:endParaRPr lang="sv-SE" dirty="0"/>
          </a:p>
        </p:txBody>
      </p:sp>
      <p:sp>
        <p:nvSpPr>
          <p:cNvPr id="15" name="Platshållare för text 14"/>
          <p:cNvSpPr>
            <a:spLocks noGrp="1"/>
          </p:cNvSpPr>
          <p:nvPr>
            <p:ph type="body" sz="quarter" idx="13"/>
          </p:nvPr>
        </p:nvSpPr>
        <p:spPr>
          <a:xfrm>
            <a:off x="467544" y="692696"/>
            <a:ext cx="3816424" cy="1584176"/>
          </a:xfrm>
          <a:solidFill>
            <a:schemeClr val="bg2">
              <a:lumMod val="90000"/>
            </a:schemeClr>
          </a:solidFill>
        </p:spPr>
        <p:txBody>
          <a:bodyPr anchor="ctr"/>
          <a:lstStyle>
            <a:lvl1pPr algn="ctr">
              <a:buNone/>
              <a:defRPr sz="2400"/>
            </a:lvl1pPr>
            <a:lvl2pPr>
              <a:buNone/>
              <a:defRPr sz="1800"/>
            </a:lvl2pPr>
            <a:lvl3pPr>
              <a:buNone/>
              <a:defRPr sz="1400"/>
            </a:lvl3pPr>
            <a:lvl4pPr>
              <a:buNone/>
              <a:defRPr sz="1200"/>
            </a:lvl4pPr>
            <a:lvl5pPr>
              <a:buNone/>
              <a:defRPr sz="1100"/>
            </a:lvl5pPr>
          </a:lstStyle>
          <a:p>
            <a:pPr lvl="0"/>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0400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4782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8288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8288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8269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7312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17751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18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8709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051667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ffectLst>
            <a:outerShdw blurRad="63500" dist="38099"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a:p>
        </p:txBody>
      </p:sp>
      <p:sp>
        <p:nvSpPr>
          <p:cNvPr id="1027" name="Rectangle 3"/>
          <p:cNvSpPr>
            <a:spLocks noGrp="1" noChangeArrowheads="1"/>
          </p:cNvSpPr>
          <p:nvPr>
            <p:ph type="body" idx="1"/>
          </p:nvPr>
        </p:nvSpPr>
        <p:spPr bwMode="auto">
          <a:xfrm>
            <a:off x="685800" y="1828800"/>
            <a:ext cx="7772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28" name="Line 7"/>
          <p:cNvSpPr>
            <a:spLocks noChangeShapeType="1"/>
          </p:cNvSpPr>
          <p:nvPr/>
        </p:nvSpPr>
        <p:spPr bwMode="auto">
          <a:xfrm>
            <a:off x="0" y="5486400"/>
            <a:ext cx="9144000" cy="0"/>
          </a:xfrm>
          <a:prstGeom prst="line">
            <a:avLst/>
          </a:prstGeom>
          <a:noFill/>
          <a:ln w="127000">
            <a:solidFill>
              <a:srgbClr val="67676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029" name="Picture 10" descr="BINDT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11275" y="5715000"/>
            <a:ext cx="18319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Crest (s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850" y="5691188"/>
            <a:ext cx="630238"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2"/>
          <p:cNvSpPr txBox="1">
            <a:spLocks noChangeArrowheads="1"/>
          </p:cNvSpPr>
          <p:nvPr/>
        </p:nvSpPr>
        <p:spPr bwMode="auto">
          <a:xfrm>
            <a:off x="5867400" y="5589588"/>
            <a:ext cx="3095625" cy="24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000">
                <a:solidFill>
                  <a:srgbClr val="020064"/>
                </a:solidFill>
              </a:rPr>
              <a:t>©The British Institute of Non-Destructive Testing</a:t>
            </a:r>
          </a:p>
        </p:txBody>
      </p:sp>
      <p:sp>
        <p:nvSpPr>
          <p:cNvPr id="1032" name="Rectangle 1"/>
          <p:cNvSpPr>
            <a:spLocks noChangeArrowheads="1"/>
          </p:cNvSpPr>
          <p:nvPr/>
        </p:nvSpPr>
        <p:spPr bwMode="auto">
          <a:xfrm>
            <a:off x="3203575" y="6269038"/>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i="1">
                <a:solidFill>
                  <a:srgbClr val="B3B3B3"/>
                </a:solidFill>
                <a:latin typeface="Myriad Pro" charset="0"/>
                <a:cs typeface="Myriad Pro" charset="0"/>
              </a:rPr>
              <a:t>…engineering safety, integrity and reliability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a:solidFill>
            <a:srgbClr val="020064"/>
          </a:solidFill>
          <a:latin typeface="+mj-lt"/>
          <a:ea typeface="+mj-ea"/>
          <a:cs typeface="+mj-cs"/>
        </a:defRPr>
      </a:lvl1pPr>
      <a:lvl2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2pPr>
      <a:lvl3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3pPr>
      <a:lvl4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4pPr>
      <a:lvl5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Wingdings" charset="0"/>
        <a:buChar char="§"/>
        <a:defRPr sz="2000" i="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8640"/>
            <a:ext cx="7772400" cy="1143000"/>
          </a:xfrm>
        </p:spPr>
        <p:txBody>
          <a:bodyPr/>
          <a:lstStyle/>
          <a:p>
            <a:pPr>
              <a:defRPr/>
            </a:pPr>
            <a:r>
              <a:rPr lang="en-US" dirty="0" smtClean="0"/>
              <a:t>PCN update and future plans </a:t>
            </a:r>
          </a:p>
        </p:txBody>
      </p:sp>
      <p:sp>
        <p:nvSpPr>
          <p:cNvPr id="4" name="Rectangle 3"/>
          <p:cNvSpPr>
            <a:spLocks noGrp="1" noChangeArrowheads="1"/>
          </p:cNvSpPr>
          <p:nvPr>
            <p:ph type="subTitle" idx="1"/>
          </p:nvPr>
        </p:nvSpPr>
        <p:spPr>
          <a:xfrm>
            <a:off x="1547664" y="3429000"/>
            <a:ext cx="6400800" cy="1752600"/>
          </a:xfrm>
        </p:spPr>
        <p:txBody>
          <a:bodyPr/>
          <a:lstStyle/>
          <a:p>
            <a:pPr eaLnBrk="1" hangingPunct="1"/>
            <a:r>
              <a:rPr lang="en-US" dirty="0" smtClean="0">
                <a:latin typeface="Arial" charset="0"/>
                <a:ea typeface="MS PGothic" charset="0"/>
              </a:rPr>
              <a:t>David Gilbert</a:t>
            </a:r>
            <a:br>
              <a:rPr lang="en-US" dirty="0" smtClean="0">
                <a:latin typeface="Arial" charset="0"/>
                <a:ea typeface="MS PGothic" charset="0"/>
              </a:rPr>
            </a:br>
            <a:r>
              <a:rPr lang="en-US" dirty="0" smtClean="0">
                <a:latin typeface="Arial" charset="0"/>
                <a:ea typeface="MS PGothic" charset="0"/>
              </a:rPr>
              <a:t>Session E</a:t>
            </a:r>
          </a:p>
          <a:p>
            <a:pPr eaLnBrk="1" hangingPunct="1"/>
            <a:r>
              <a:rPr lang="en-US" dirty="0" smtClean="0">
                <a:latin typeface="Arial" charset="0"/>
                <a:ea typeface="MS PGothic" charset="0"/>
              </a:rPr>
              <a:t>Materials Testing 2019</a:t>
            </a:r>
            <a:br>
              <a:rPr lang="en-US" dirty="0" smtClean="0">
                <a:latin typeface="Arial" charset="0"/>
                <a:ea typeface="MS PGothic" charset="0"/>
              </a:rPr>
            </a:br>
            <a:r>
              <a:rPr lang="en-US" dirty="0" smtClean="0">
                <a:latin typeface="Arial" charset="0"/>
                <a:ea typeface="MS PGothic" charset="0"/>
              </a:rPr>
              <a:t>Telford, September 2019</a:t>
            </a:r>
            <a:endParaRPr lang="en-US" dirty="0">
              <a:latin typeface="Arial" charset="0"/>
              <a:ea typeface="MS PGothic" charset="0"/>
            </a:endParaRPr>
          </a:p>
        </p:txBody>
      </p:sp>
      <p:pic>
        <p:nvPicPr>
          <p:cNvPr id="5" name="Picture 4" descr="PC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412776"/>
            <a:ext cx="1872208" cy="1882495"/>
          </a:xfrm>
          <a:prstGeom prst="rect">
            <a:avLst/>
          </a:prstGeom>
        </p:spPr>
      </p:pic>
      <p:pic>
        <p:nvPicPr>
          <p:cNvPr id="6" name="Picture 5" descr="BINDT_HC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557" y="1484784"/>
            <a:ext cx="3781933" cy="180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xmlns="" id="{EE8C0F62-25FE-654D-8789-4B61949CDF25}"/>
              </a:ext>
            </a:extLst>
          </p:cNvPr>
          <p:cNvSpPr>
            <a:spLocks noGrp="1"/>
          </p:cNvSpPr>
          <p:nvPr>
            <p:ph type="title"/>
          </p:nvPr>
        </p:nvSpPr>
        <p:spPr>
          <a:xfrm>
            <a:off x="683568" y="125413"/>
            <a:ext cx="7772400" cy="1143000"/>
          </a:xfrm>
        </p:spPr>
        <p:txBody>
          <a:bodyPr/>
          <a:lstStyle/>
          <a:p>
            <a:pPr>
              <a:defRPr/>
            </a:pPr>
            <a:r>
              <a:rPr lang="en-GB" dirty="0">
                <a:ea typeface="ＭＳ Ｐゴシック" charset="0"/>
              </a:rPr>
              <a:t>Certification</a:t>
            </a:r>
          </a:p>
        </p:txBody>
      </p:sp>
      <p:sp>
        <p:nvSpPr>
          <p:cNvPr id="21506" name="Content Placeholder 5">
            <a:extLst>
              <a:ext uri="{FF2B5EF4-FFF2-40B4-BE49-F238E27FC236}">
                <a16:creationId xmlns:a16="http://schemas.microsoft.com/office/drawing/2014/main" xmlns="" id="{5CB2FD2D-FE21-BB49-A454-F75BCC0AC206}"/>
              </a:ext>
            </a:extLst>
          </p:cNvPr>
          <p:cNvSpPr>
            <a:spLocks noGrp="1" noChangeArrowheads="1"/>
          </p:cNvSpPr>
          <p:nvPr>
            <p:ph sz="half" idx="1"/>
          </p:nvPr>
        </p:nvSpPr>
        <p:spPr>
          <a:xfrm>
            <a:off x="501651" y="1236434"/>
            <a:ext cx="3810000" cy="3848749"/>
          </a:xfrm>
        </p:spPr>
        <p:txBody>
          <a:bodyPr/>
          <a:lstStyle/>
          <a:p>
            <a:pPr marL="0" indent="0">
              <a:lnSpc>
                <a:spcPct val="150000"/>
              </a:lnSpc>
            </a:pPr>
            <a:r>
              <a:rPr lang="en-GB" altLang="en-US" i="1" dirty="0"/>
              <a:t>Deliverables:</a:t>
            </a:r>
          </a:p>
          <a:p>
            <a:pPr marL="315913" indent="-315913">
              <a:lnSpc>
                <a:spcPct val="150000"/>
              </a:lnSpc>
              <a:buFont typeface="Arial" panose="020B0604020202020204" pitchFamily="34" charset="0"/>
              <a:buChar char="•"/>
            </a:pPr>
            <a:r>
              <a:rPr lang="en-GB" altLang="en-US" dirty="0"/>
              <a:t>On-line exams</a:t>
            </a:r>
          </a:p>
          <a:p>
            <a:pPr marL="315913" indent="-315913">
              <a:buFont typeface="Arial" panose="020B0604020202020204" pitchFamily="34" charset="0"/>
              <a:buChar char="•"/>
            </a:pPr>
            <a:r>
              <a:rPr lang="en-GB" altLang="en-US" dirty="0"/>
              <a:t>On-line submission of results notices</a:t>
            </a:r>
          </a:p>
          <a:p>
            <a:pPr marL="315913" indent="-315913">
              <a:buFont typeface="Arial" panose="020B0604020202020204" pitchFamily="34" charset="0"/>
              <a:buChar char="•"/>
            </a:pPr>
            <a:r>
              <a:rPr lang="en-GB" altLang="en-US" dirty="0"/>
              <a:t>More useful management information</a:t>
            </a:r>
          </a:p>
          <a:p>
            <a:pPr marL="0" indent="0"/>
            <a:endParaRPr lang="en-GB" altLang="en-US" dirty="0"/>
          </a:p>
        </p:txBody>
      </p:sp>
      <p:pic>
        <p:nvPicPr>
          <p:cNvPr id="3" name="Picture 2" descr="on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772816"/>
            <a:ext cx="2565400" cy="3162300"/>
          </a:xfrm>
          <a:prstGeom prst="rect">
            <a:avLst/>
          </a:prstGeom>
        </p:spPr>
      </p:pic>
    </p:spTree>
    <p:extLst>
      <p:ext uri="{BB962C8B-B14F-4D97-AF65-F5344CB8AC3E}">
        <p14:creationId xmlns:p14="http://schemas.microsoft.com/office/powerpoint/2010/main" val="27199169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dirty="0" smtClean="0"/>
              <a:t>Moving forward</a:t>
            </a:r>
            <a:endParaRPr lang="en-GB" dirty="0"/>
          </a:p>
        </p:txBody>
      </p:sp>
      <p:sp>
        <p:nvSpPr>
          <p:cNvPr id="3" name="Content Placeholder 2"/>
          <p:cNvSpPr>
            <a:spLocks noGrp="1"/>
          </p:cNvSpPr>
          <p:nvPr>
            <p:ph idx="1"/>
          </p:nvPr>
        </p:nvSpPr>
        <p:spPr>
          <a:xfrm>
            <a:off x="683568" y="1412776"/>
            <a:ext cx="8134672" cy="4175224"/>
          </a:xfrm>
        </p:spPr>
        <p:txBody>
          <a:bodyPr/>
          <a:lstStyle/>
          <a:p>
            <a:pPr marL="0" indent="0"/>
            <a:r>
              <a:rPr lang="en-GB" sz="2400" dirty="0"/>
              <a:t>Going forward</a:t>
            </a:r>
            <a:r>
              <a:rPr lang="en-GB" sz="2400" dirty="0" smtClean="0"/>
              <a:t>:</a:t>
            </a:r>
            <a:endParaRPr lang="en-GB" sz="2400" dirty="0"/>
          </a:p>
          <a:p>
            <a:pPr>
              <a:buFont typeface="Arial"/>
              <a:buChar char="•"/>
            </a:pPr>
            <a:r>
              <a:rPr lang="en-GB" sz="2400" dirty="0" smtClean="0"/>
              <a:t>Electronic </a:t>
            </a:r>
            <a:r>
              <a:rPr lang="en-GB" sz="2400" dirty="0"/>
              <a:t>certificates to speed turnaround time and be more efficient</a:t>
            </a:r>
          </a:p>
          <a:p>
            <a:pPr>
              <a:buFont typeface="Arial"/>
              <a:buChar char="•"/>
            </a:pPr>
            <a:r>
              <a:rPr lang="en-GB" sz="2400" dirty="0"/>
              <a:t>Electronic forms – linked in with overall IT </a:t>
            </a:r>
            <a:r>
              <a:rPr lang="en-GB" sz="2400" dirty="0" smtClean="0"/>
              <a:t>developments</a:t>
            </a:r>
          </a:p>
          <a:p>
            <a:pPr>
              <a:buFont typeface="Arial"/>
              <a:buChar char="•"/>
            </a:pPr>
            <a:r>
              <a:rPr lang="en-GB" sz="2400" dirty="0" smtClean="0"/>
              <a:t>Modular </a:t>
            </a:r>
            <a:r>
              <a:rPr lang="en-GB" sz="2400" dirty="0"/>
              <a:t>approaches on new certification </a:t>
            </a:r>
            <a:r>
              <a:rPr lang="en-GB" sz="2400" dirty="0" smtClean="0"/>
              <a:t>developments</a:t>
            </a:r>
          </a:p>
          <a:p>
            <a:pPr>
              <a:buFont typeface="Arial"/>
              <a:buChar char="•"/>
            </a:pPr>
            <a:r>
              <a:rPr lang="en-GB" sz="2400" dirty="0" smtClean="0"/>
              <a:t>Revised programmes for RT, ECT, PA and TOFD</a:t>
            </a:r>
          </a:p>
          <a:p>
            <a:pPr>
              <a:buFont typeface="Arial"/>
              <a:buChar char="•"/>
            </a:pPr>
            <a:r>
              <a:rPr lang="en-GB" sz="2400" dirty="0" smtClean="0"/>
              <a:t>New programmes in plant inspection, marine,</a:t>
            </a:r>
            <a:br>
              <a:rPr lang="en-GB" sz="2400" dirty="0" smtClean="0"/>
            </a:br>
            <a:r>
              <a:rPr lang="en-GB" sz="2400" dirty="0" smtClean="0"/>
              <a:t>PMI and CM</a:t>
            </a:r>
          </a:p>
          <a:p>
            <a:pPr>
              <a:buFont typeface="Arial"/>
              <a:buChar char="•"/>
            </a:pPr>
            <a:r>
              <a:rPr lang="en-GB" sz="2400" dirty="0"/>
              <a:t>M</a:t>
            </a:r>
            <a:r>
              <a:rPr lang="en-GB" sz="2400" dirty="0" smtClean="0"/>
              <a:t>eet or exceed new ISO 9712 and adapt to </a:t>
            </a:r>
            <a:r>
              <a:rPr lang="en-GB" sz="2400" dirty="0" err="1" smtClean="0"/>
              <a:t>Brexit</a:t>
            </a:r>
            <a:endParaRPr lang="en-GB" sz="2400" dirty="0"/>
          </a:p>
          <a:p>
            <a:endParaRPr lang="en-GB" dirty="0"/>
          </a:p>
        </p:txBody>
      </p:sp>
    </p:spTree>
    <p:extLst>
      <p:ext uri="{BB962C8B-B14F-4D97-AF65-F5344CB8AC3E}">
        <p14:creationId xmlns:p14="http://schemas.microsoft.com/office/powerpoint/2010/main" val="960296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GB" dirty="0" smtClean="0"/>
              <a:t>In conclusion</a:t>
            </a:r>
            <a:endParaRPr lang="en-GB" dirty="0"/>
          </a:p>
        </p:txBody>
      </p:sp>
      <p:sp>
        <p:nvSpPr>
          <p:cNvPr id="3" name="Content Placeholder 2"/>
          <p:cNvSpPr>
            <a:spLocks noGrp="1"/>
          </p:cNvSpPr>
          <p:nvPr>
            <p:ph idx="1"/>
          </p:nvPr>
        </p:nvSpPr>
        <p:spPr>
          <a:xfrm>
            <a:off x="685800" y="1268760"/>
            <a:ext cx="7772400" cy="3124200"/>
          </a:xfrm>
        </p:spPr>
        <p:txBody>
          <a:bodyPr/>
          <a:lstStyle/>
          <a:p>
            <a:pPr marL="457200" indent="-457200">
              <a:buFont typeface="Arial"/>
              <a:buChar char="•"/>
            </a:pPr>
            <a:r>
              <a:rPr lang="en-GB" dirty="0" smtClean="0"/>
              <a:t>PCN is enhancing its reputation by putting in place safeguarding measures such as online exams</a:t>
            </a:r>
          </a:p>
          <a:p>
            <a:pPr marL="457200" indent="-457200">
              <a:buFont typeface="Arial"/>
              <a:buChar char="•"/>
            </a:pPr>
            <a:r>
              <a:rPr lang="en-GB" dirty="0" smtClean="0"/>
              <a:t>Investing in technology to produce efficiencies</a:t>
            </a:r>
          </a:p>
          <a:p>
            <a:pPr marL="457200" indent="-457200">
              <a:buFont typeface="Arial"/>
              <a:buChar char="•"/>
            </a:pPr>
            <a:r>
              <a:rPr lang="en-GB" dirty="0" smtClean="0"/>
              <a:t>Improving customer service and satisfaction</a:t>
            </a:r>
          </a:p>
          <a:p>
            <a:pPr marL="457200" indent="-457200">
              <a:buFont typeface="Arial"/>
              <a:buChar char="•"/>
            </a:pPr>
            <a:r>
              <a:rPr lang="en-GB" dirty="0" smtClean="0"/>
              <a:t>Continue to be recognised as the leading</a:t>
            </a:r>
            <a:br>
              <a:rPr lang="en-GB" dirty="0" smtClean="0"/>
            </a:br>
            <a:r>
              <a:rPr lang="en-GB" dirty="0" smtClean="0"/>
              <a:t>international accredited independent certifying body</a:t>
            </a:r>
          </a:p>
          <a:p>
            <a:pPr marL="0" indent="0"/>
            <a:endParaRPr lang="en-GB" dirty="0" smtClean="0"/>
          </a:p>
          <a:p>
            <a:pPr marL="0" indent="0"/>
            <a:endParaRPr lang="en-GB" dirty="0" smtClean="0"/>
          </a:p>
          <a:p>
            <a:pPr marL="0" indent="0"/>
            <a:endParaRPr lang="en-GB" dirty="0"/>
          </a:p>
        </p:txBody>
      </p:sp>
    </p:spTree>
    <p:extLst>
      <p:ext uri="{BB962C8B-B14F-4D97-AF65-F5344CB8AC3E}">
        <p14:creationId xmlns:p14="http://schemas.microsoft.com/office/powerpoint/2010/main" val="2440968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BF7B50DC-F392-BA44-A727-FBE643FF8F49}"/>
              </a:ext>
            </a:extLst>
          </p:cNvPr>
          <p:cNvSpPr txBox="1">
            <a:spLocks/>
          </p:cNvSpPr>
          <p:nvPr/>
        </p:nvSpPr>
        <p:spPr>
          <a:xfrm>
            <a:off x="685800" y="1052736"/>
            <a:ext cx="7772400" cy="1470025"/>
          </a:xfrm>
          <a:prstGeom prst="rect">
            <a:avLst/>
          </a:prstGeom>
        </p:spPr>
        <p:txBody>
          <a:bodyPr/>
          <a:lstStyle>
            <a:lvl1pPr algn="ctr" rtl="0" fontAlgn="base">
              <a:spcBef>
                <a:spcPct val="0"/>
              </a:spcBef>
              <a:spcAft>
                <a:spcPct val="0"/>
              </a:spcAft>
              <a:defRPr sz="4000">
                <a:solidFill>
                  <a:srgbClr val="020064"/>
                </a:solidFill>
                <a:latin typeface="+mj-lt"/>
                <a:ea typeface="+mj-ea"/>
                <a:cs typeface="+mj-cs"/>
              </a:defRPr>
            </a:lvl1pPr>
            <a:lvl2pPr algn="ctr" rtl="0" fontAlgn="base">
              <a:spcBef>
                <a:spcPct val="0"/>
              </a:spcBef>
              <a:spcAft>
                <a:spcPct val="0"/>
              </a:spcAft>
              <a:defRPr sz="4000">
                <a:solidFill>
                  <a:srgbClr val="020064"/>
                </a:solidFill>
                <a:latin typeface="Arial" charset="0"/>
                <a:ea typeface="ＭＳ Ｐゴシック" charset="0"/>
                <a:cs typeface="ＭＳ Ｐゴシック" charset="0"/>
              </a:defRPr>
            </a:lvl2pPr>
            <a:lvl3pPr algn="ctr" rtl="0" fontAlgn="base">
              <a:spcBef>
                <a:spcPct val="0"/>
              </a:spcBef>
              <a:spcAft>
                <a:spcPct val="0"/>
              </a:spcAft>
              <a:defRPr sz="4000">
                <a:solidFill>
                  <a:srgbClr val="020064"/>
                </a:solidFill>
                <a:latin typeface="Arial" charset="0"/>
                <a:ea typeface="ＭＳ Ｐゴシック" charset="0"/>
                <a:cs typeface="ＭＳ Ｐゴシック" charset="0"/>
              </a:defRPr>
            </a:lvl3pPr>
            <a:lvl4pPr algn="ctr" rtl="0" fontAlgn="base">
              <a:spcBef>
                <a:spcPct val="0"/>
              </a:spcBef>
              <a:spcAft>
                <a:spcPct val="0"/>
              </a:spcAft>
              <a:defRPr sz="4000">
                <a:solidFill>
                  <a:srgbClr val="020064"/>
                </a:solidFill>
                <a:latin typeface="Arial" charset="0"/>
                <a:ea typeface="ＭＳ Ｐゴシック" charset="0"/>
                <a:cs typeface="ＭＳ Ｐゴシック" charset="0"/>
              </a:defRPr>
            </a:lvl4pPr>
            <a:lvl5pPr algn="ctr" rtl="0" fontAlgn="base">
              <a:spcBef>
                <a:spcPct val="0"/>
              </a:spcBef>
              <a:spcAft>
                <a:spcPct val="0"/>
              </a:spcAft>
              <a:defRPr sz="4000">
                <a:solidFill>
                  <a:srgbClr val="020064"/>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9pPr>
          </a:lstStyle>
          <a:p>
            <a:pPr eaLnBrk="1" hangingPunct="1"/>
            <a:r>
              <a:rPr lang="en-GB" altLang="en-US" b="1" kern="0" dirty="0"/>
              <a:t>Thank you for listening</a:t>
            </a:r>
            <a:endParaRPr lang="en-US" altLang="en-US" b="1" kern="0" dirty="0"/>
          </a:p>
        </p:txBody>
      </p:sp>
      <p:pic>
        <p:nvPicPr>
          <p:cNvPr id="3" name="Picture 2">
            <a:extLst>
              <a:ext uri="{FF2B5EF4-FFF2-40B4-BE49-F238E27FC236}">
                <a16:creationId xmlns:a16="http://schemas.microsoft.com/office/drawing/2014/main" xmlns="" id="{B132CFEA-D5D4-DB46-8128-8FAC4D5DE13A}"/>
              </a:ext>
            </a:extLst>
          </p:cNvPr>
          <p:cNvPicPr>
            <a:picLocks noChangeAspect="1"/>
          </p:cNvPicPr>
          <p:nvPr/>
        </p:nvPicPr>
        <p:blipFill>
          <a:blip r:embed="rId3"/>
          <a:stretch>
            <a:fillRect/>
          </a:stretch>
        </p:blipFill>
        <p:spPr>
          <a:xfrm>
            <a:off x="2772054" y="2522761"/>
            <a:ext cx="3599892" cy="2399928"/>
          </a:xfrm>
          <a:prstGeom prst="rect">
            <a:avLst/>
          </a:prstGeom>
        </p:spPr>
      </p:pic>
    </p:spTree>
    <p:extLst>
      <p:ext uri="{BB962C8B-B14F-4D97-AF65-F5344CB8AC3E}">
        <p14:creationId xmlns:p14="http://schemas.microsoft.com/office/powerpoint/2010/main" val="36145507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916832"/>
            <a:ext cx="1954212"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685800" y="332656"/>
            <a:ext cx="7772400" cy="1143000"/>
          </a:xfrm>
        </p:spPr>
        <p:txBody>
          <a:bodyPr/>
          <a:lstStyle/>
          <a:p>
            <a:pPr eaLnBrk="1" hangingPunct="1"/>
            <a:r>
              <a:rPr lang="en-GB" dirty="0">
                <a:latin typeface="Arial" charset="0"/>
                <a:ea typeface="MS PGothic" charset="0"/>
              </a:rPr>
              <a:t>Safeguarding PCN </a:t>
            </a:r>
          </a:p>
        </p:txBody>
      </p:sp>
      <p:sp>
        <p:nvSpPr>
          <p:cNvPr id="11268" name="Content Placeholder 2"/>
          <p:cNvSpPr>
            <a:spLocks noGrp="1"/>
          </p:cNvSpPr>
          <p:nvPr>
            <p:ph idx="1"/>
          </p:nvPr>
        </p:nvSpPr>
        <p:spPr>
          <a:xfrm>
            <a:off x="467544" y="1412776"/>
            <a:ext cx="7772400" cy="3179762"/>
          </a:xfrm>
        </p:spPr>
        <p:txBody>
          <a:bodyPr/>
          <a:lstStyle/>
          <a:p>
            <a:pPr>
              <a:buFont typeface="Arial"/>
              <a:buChar char="•"/>
            </a:pPr>
            <a:r>
              <a:rPr lang="en-GB" sz="2400" dirty="0" smtClean="0">
                <a:latin typeface="Arial" charset="0"/>
                <a:ea typeface="MS PGothic" charset="0"/>
              </a:rPr>
              <a:t>NEW</a:t>
            </a:r>
            <a:r>
              <a:rPr lang="en-GB" sz="2400" dirty="0">
                <a:latin typeface="Arial" charset="0"/>
                <a:ea typeface="MS PGothic" charset="0"/>
              </a:rPr>
              <a:t>: New more rigorous assessment of ATO and AQB applications. </a:t>
            </a:r>
            <a:endParaRPr lang="en-GB" sz="2400" dirty="0" smtClean="0">
              <a:latin typeface="Arial" charset="0"/>
              <a:ea typeface="MS PGothic" charset="0"/>
            </a:endParaRPr>
          </a:p>
          <a:p>
            <a:pPr>
              <a:buFont typeface="Arial"/>
              <a:buChar char="•"/>
            </a:pPr>
            <a:r>
              <a:rPr lang="en-GB" sz="2400" dirty="0">
                <a:latin typeface="Arial" charset="0"/>
                <a:ea typeface="MS PGothic" charset="0"/>
              </a:rPr>
              <a:t>Full 4-day training for aspirant AQBs &amp; </a:t>
            </a:r>
            <a:r>
              <a:rPr lang="en-GB" sz="2400" dirty="0" smtClean="0">
                <a:latin typeface="Arial" charset="0"/>
                <a:ea typeface="MS PGothic" charset="0"/>
              </a:rPr>
              <a:t>ATOs </a:t>
            </a:r>
            <a:endParaRPr lang="en-GB" sz="2400" dirty="0">
              <a:latin typeface="Arial" charset="0"/>
              <a:ea typeface="MS PGothic" charset="0"/>
            </a:endParaRPr>
          </a:p>
          <a:p>
            <a:pPr eaLnBrk="1" hangingPunct="1">
              <a:buFontTx/>
              <a:buChar char="•"/>
            </a:pPr>
            <a:r>
              <a:rPr lang="en-GB" sz="2400" dirty="0" smtClean="0">
                <a:latin typeface="Arial" charset="0"/>
                <a:ea typeface="MS PGothic" charset="0"/>
              </a:rPr>
              <a:t>Each </a:t>
            </a:r>
            <a:r>
              <a:rPr lang="en-GB" sz="2400" dirty="0">
                <a:latin typeface="Arial" charset="0"/>
                <a:ea typeface="MS PGothic" charset="0"/>
              </a:rPr>
              <a:t>AQB </a:t>
            </a:r>
            <a:r>
              <a:rPr lang="en-GB" sz="2400" dirty="0" smtClean="0">
                <a:latin typeface="Arial" charset="0"/>
                <a:ea typeface="MS PGothic" charset="0"/>
              </a:rPr>
              <a:t>has to advise </a:t>
            </a:r>
            <a:r>
              <a:rPr lang="en-GB" sz="2400" dirty="0">
                <a:latin typeface="Arial" charset="0"/>
                <a:ea typeface="MS PGothic" charset="0"/>
              </a:rPr>
              <a:t>what </a:t>
            </a:r>
            <a:r>
              <a:rPr lang="en-GB" sz="2400" dirty="0" smtClean="0">
                <a:latin typeface="Arial" charset="0"/>
                <a:ea typeface="MS PGothic" charset="0"/>
              </a:rPr>
              <a:t>examinations</a:t>
            </a:r>
            <a:br>
              <a:rPr lang="en-GB" sz="2400" dirty="0" smtClean="0">
                <a:latin typeface="Arial" charset="0"/>
                <a:ea typeface="MS PGothic" charset="0"/>
              </a:rPr>
            </a:br>
            <a:r>
              <a:rPr lang="en-GB" sz="2400" dirty="0" smtClean="0">
                <a:latin typeface="Arial" charset="0"/>
                <a:ea typeface="MS PGothic" charset="0"/>
              </a:rPr>
              <a:t>are </a:t>
            </a:r>
            <a:r>
              <a:rPr lang="en-GB" sz="2400" dirty="0">
                <a:latin typeface="Arial" charset="0"/>
                <a:ea typeface="MS PGothic" charset="0"/>
              </a:rPr>
              <a:t>being held each week </a:t>
            </a:r>
            <a:r>
              <a:rPr lang="mr-IN" sz="2400" dirty="0">
                <a:latin typeface="Arial" charset="0"/>
                <a:ea typeface="MS PGothic" charset="0"/>
              </a:rPr>
              <a:t>–</a:t>
            </a:r>
            <a:r>
              <a:rPr lang="en-GB" sz="2400" dirty="0">
                <a:latin typeface="Arial" charset="0"/>
                <a:ea typeface="MS PGothic" charset="0"/>
              </a:rPr>
              <a:t/>
            </a:r>
            <a:br>
              <a:rPr lang="en-GB" sz="2400" dirty="0">
                <a:latin typeface="Arial" charset="0"/>
                <a:ea typeface="MS PGothic" charset="0"/>
              </a:rPr>
            </a:br>
            <a:r>
              <a:rPr lang="en-GB" sz="2400" dirty="0">
                <a:latin typeface="Arial" charset="0"/>
                <a:ea typeface="MS PGothic" charset="0"/>
              </a:rPr>
              <a:t>including locations</a:t>
            </a:r>
          </a:p>
          <a:p>
            <a:pPr eaLnBrk="1" hangingPunct="1">
              <a:buFontTx/>
              <a:buChar char="•"/>
            </a:pPr>
            <a:r>
              <a:rPr lang="en-GB" sz="2400" dirty="0">
                <a:latin typeface="Arial" charset="0"/>
                <a:ea typeface="MS PGothic" charset="0"/>
              </a:rPr>
              <a:t>Drop-in audits worldwide</a:t>
            </a:r>
          </a:p>
          <a:p>
            <a:pPr eaLnBrk="1" hangingPunct="1">
              <a:buFontTx/>
              <a:buChar char="•"/>
            </a:pPr>
            <a:r>
              <a:rPr lang="en-GB" sz="2400" dirty="0">
                <a:latin typeface="Arial" charset="0"/>
                <a:ea typeface="MS PGothic" charset="0"/>
              </a:rPr>
              <a:t>Online examinations </a:t>
            </a:r>
          </a:p>
          <a:p>
            <a:pPr eaLnBrk="1" hangingPunct="1">
              <a:buFontTx/>
              <a:buChar char="•"/>
            </a:pPr>
            <a:r>
              <a:rPr lang="en-GB" sz="2400" dirty="0">
                <a:latin typeface="Arial" charset="0"/>
                <a:ea typeface="MS PGothic" charset="0"/>
              </a:rPr>
              <a:t>Full secret shopper programme</a:t>
            </a:r>
          </a:p>
          <a:p>
            <a:pPr eaLnBrk="1" hangingPunct="1">
              <a:buFontTx/>
              <a:buChar char="•"/>
            </a:pPr>
            <a:endParaRPr lang="en-GB" sz="2400" dirty="0">
              <a:latin typeface="Arial" charset="0"/>
              <a:ea typeface="MS PGothic" charset="0"/>
            </a:endParaRPr>
          </a:p>
          <a:p>
            <a:pPr eaLnBrk="1" hangingPunct="1">
              <a:buFontTx/>
              <a:buChar char="•"/>
            </a:pPr>
            <a:endParaRPr lang="en-GB" sz="2400" dirty="0">
              <a:latin typeface="Arial" charset="0"/>
              <a:ea typeface="MS PGothic" charset="0"/>
            </a:endParaRPr>
          </a:p>
          <a:p>
            <a:pPr eaLnBrk="1" hangingPunct="1">
              <a:buFontTx/>
              <a:buChar char="•"/>
            </a:pPr>
            <a:endParaRPr lang="en-GB" sz="2400" dirty="0">
              <a:latin typeface="Arial" charset="0"/>
              <a:ea typeface="MS PGothic" charset="0"/>
            </a:endParaRPr>
          </a:p>
          <a:p>
            <a:pPr eaLnBrk="1" hangingPunct="1">
              <a:buFontTx/>
              <a:buChar char="•"/>
            </a:pPr>
            <a:endParaRPr lang="en-GB" sz="2400" dirty="0">
              <a:latin typeface="Arial" charset="0"/>
              <a:ea typeface="MS PGothic" charset="0"/>
            </a:endParaRPr>
          </a:p>
          <a:p>
            <a:pPr eaLnBrk="1" hangingPunct="1">
              <a:buFontTx/>
              <a:buChar char="•"/>
            </a:pPr>
            <a:endParaRPr lang="en-GB" sz="2400" dirty="0">
              <a:latin typeface="Arial" charset="0"/>
              <a:ea typeface="MS PGothic" charset="0"/>
            </a:endParaRPr>
          </a:p>
        </p:txBody>
      </p:sp>
    </p:spTree>
    <p:extLst>
      <p:ext uri="{BB962C8B-B14F-4D97-AF65-F5344CB8AC3E}">
        <p14:creationId xmlns:p14="http://schemas.microsoft.com/office/powerpoint/2010/main" val="479692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8">
                                            <p:txEl>
                                              <p:pRg st="1" end="1"/>
                                            </p:txEl>
                                          </p:spTgt>
                                        </p:tgtEl>
                                        <p:attrNameLst>
                                          <p:attrName>style.visibility</p:attrName>
                                        </p:attrNameLst>
                                      </p:cBhvr>
                                      <p:to>
                                        <p:strVal val="visible"/>
                                      </p:to>
                                    </p:set>
                                    <p:animEffect transition="in" filter="fade">
                                      <p:cBhvr>
                                        <p:cTn id="14" dur="1000"/>
                                        <p:tgtEl>
                                          <p:spTgt spid="11268">
                                            <p:txEl>
                                              <p:pRg st="1" end="1"/>
                                            </p:txEl>
                                          </p:spTgt>
                                        </p:tgtEl>
                                      </p:cBhvr>
                                    </p:animEffect>
                                    <p:anim calcmode="lin" valueType="num">
                                      <p:cBhvr>
                                        <p:cTn id="15" dur="10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Effect transition="in" filter="fade">
                                      <p:cBhvr>
                                        <p:cTn id="21" dur="1000"/>
                                        <p:tgtEl>
                                          <p:spTgt spid="11268">
                                            <p:txEl>
                                              <p:pRg st="2" end="2"/>
                                            </p:txEl>
                                          </p:spTgt>
                                        </p:tgtEl>
                                      </p:cBhvr>
                                    </p:animEffect>
                                    <p:anim calcmode="lin" valueType="num">
                                      <p:cBhvr>
                                        <p:cTn id="22" dur="10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8">
                                            <p:txEl>
                                              <p:pRg st="3" end="3"/>
                                            </p:txEl>
                                          </p:spTgt>
                                        </p:tgtEl>
                                        <p:attrNameLst>
                                          <p:attrName>style.visibility</p:attrName>
                                        </p:attrNameLst>
                                      </p:cBhvr>
                                      <p:to>
                                        <p:strVal val="visible"/>
                                      </p:to>
                                    </p:set>
                                    <p:animEffect transition="in" filter="fade">
                                      <p:cBhvr>
                                        <p:cTn id="28" dur="1000"/>
                                        <p:tgtEl>
                                          <p:spTgt spid="11268">
                                            <p:txEl>
                                              <p:pRg st="3" end="3"/>
                                            </p:txEl>
                                          </p:spTgt>
                                        </p:tgtEl>
                                      </p:cBhvr>
                                    </p:animEffect>
                                    <p:anim calcmode="lin" valueType="num">
                                      <p:cBhvr>
                                        <p:cTn id="29" dur="10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8">
                                            <p:txEl>
                                              <p:pRg st="4" end="4"/>
                                            </p:txEl>
                                          </p:spTgt>
                                        </p:tgtEl>
                                        <p:attrNameLst>
                                          <p:attrName>style.visibility</p:attrName>
                                        </p:attrNameLst>
                                      </p:cBhvr>
                                      <p:to>
                                        <p:strVal val="visible"/>
                                      </p:to>
                                    </p:set>
                                    <p:animEffect transition="in" filter="fade">
                                      <p:cBhvr>
                                        <p:cTn id="35" dur="1000"/>
                                        <p:tgtEl>
                                          <p:spTgt spid="11268">
                                            <p:txEl>
                                              <p:pRg st="4" end="4"/>
                                            </p:txEl>
                                          </p:spTgt>
                                        </p:tgtEl>
                                      </p:cBhvr>
                                    </p:animEffect>
                                    <p:anim calcmode="lin" valueType="num">
                                      <p:cBhvr>
                                        <p:cTn id="36" dur="10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68">
                                            <p:txEl>
                                              <p:pRg st="5" end="5"/>
                                            </p:txEl>
                                          </p:spTgt>
                                        </p:tgtEl>
                                        <p:attrNameLst>
                                          <p:attrName>style.visibility</p:attrName>
                                        </p:attrNameLst>
                                      </p:cBhvr>
                                      <p:to>
                                        <p:strVal val="visible"/>
                                      </p:to>
                                    </p:set>
                                    <p:animEffect transition="in" filter="fade">
                                      <p:cBhvr>
                                        <p:cTn id="42" dur="1000"/>
                                        <p:tgtEl>
                                          <p:spTgt spid="11268">
                                            <p:txEl>
                                              <p:pRg st="5" end="5"/>
                                            </p:txEl>
                                          </p:spTgt>
                                        </p:tgtEl>
                                      </p:cBhvr>
                                    </p:animEffect>
                                    <p:anim calcmode="lin" valueType="num">
                                      <p:cBhvr>
                                        <p:cTn id="43" dur="10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340768"/>
            <a:ext cx="7776864" cy="1015663"/>
          </a:xfrm>
          <a:prstGeom prst="rect">
            <a:avLst/>
          </a:prstGeom>
          <a:noFill/>
        </p:spPr>
        <p:txBody>
          <a:bodyPr wrap="square" rtlCol="0">
            <a:spAutoFit/>
          </a:bodyPr>
          <a:lstStyle/>
          <a:p>
            <a:r>
              <a:rPr lang="en-GB" sz="2000" dirty="0"/>
              <a:t>The PCN Scheme currently meets and exceeds the requirements of BS EN ISO 9712:2012 in many areas. Some of these areas include:  </a:t>
            </a:r>
          </a:p>
        </p:txBody>
      </p:sp>
      <p:sp>
        <p:nvSpPr>
          <p:cNvPr id="4" name="TextBox 3"/>
          <p:cNvSpPr txBox="1"/>
          <p:nvPr/>
        </p:nvSpPr>
        <p:spPr>
          <a:xfrm>
            <a:off x="179512" y="2797388"/>
            <a:ext cx="8820472" cy="923330"/>
          </a:xfrm>
          <a:prstGeom prst="rect">
            <a:avLst/>
          </a:prstGeom>
          <a:noFill/>
        </p:spPr>
        <p:txBody>
          <a:bodyPr wrap="square" rtlCol="0">
            <a:spAutoFit/>
          </a:bodyPr>
          <a:lstStyle/>
          <a:p>
            <a:pPr marL="342900" indent="-342900" algn="just">
              <a:buFont typeface="Arial" panose="020B0604020202020204" pitchFamily="34" charset="0"/>
              <a:buChar char="•"/>
            </a:pPr>
            <a:endParaRPr lang="en-GB" sz="1800" dirty="0">
              <a:solidFill>
                <a:srgbClr val="002060"/>
              </a:solidFill>
            </a:endParaRPr>
          </a:p>
          <a:p>
            <a:pPr marL="342900" indent="-342900" algn="just">
              <a:buFont typeface="Arial" panose="020B0604020202020204" pitchFamily="34" charset="0"/>
              <a:buChar char="•"/>
            </a:pPr>
            <a:endParaRPr lang="en-GB" sz="1800" dirty="0">
              <a:solidFill>
                <a:srgbClr val="002060"/>
              </a:solidFill>
            </a:endParaRPr>
          </a:p>
          <a:p>
            <a:pPr marL="342900" indent="-342900" algn="just">
              <a:buFont typeface="Arial" panose="020B0604020202020204" pitchFamily="34" charset="0"/>
              <a:buChar char="•"/>
            </a:pPr>
            <a:endParaRPr lang="en-GB" sz="1800" dirty="0">
              <a:solidFill>
                <a:srgbClr val="002060"/>
              </a:solidFill>
            </a:endParaRPr>
          </a:p>
        </p:txBody>
      </p:sp>
      <p:sp>
        <p:nvSpPr>
          <p:cNvPr id="6" name="TextBox 5"/>
          <p:cNvSpPr txBox="1"/>
          <p:nvPr/>
        </p:nvSpPr>
        <p:spPr>
          <a:xfrm>
            <a:off x="827584" y="2348880"/>
            <a:ext cx="9926331" cy="400110"/>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solidFill>
                  <a:srgbClr val="002060"/>
                </a:solidFill>
              </a:rPr>
              <a:t>The number of samples given</a:t>
            </a:r>
          </a:p>
        </p:txBody>
      </p:sp>
      <p:sp>
        <p:nvSpPr>
          <p:cNvPr id="7" name="TextBox 6"/>
          <p:cNvSpPr txBox="1"/>
          <p:nvPr/>
        </p:nvSpPr>
        <p:spPr>
          <a:xfrm>
            <a:off x="827584" y="2788844"/>
            <a:ext cx="7920880"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rPr>
              <a:t>The increased experience time period required for PCN certification</a:t>
            </a:r>
          </a:p>
        </p:txBody>
      </p:sp>
      <p:sp>
        <p:nvSpPr>
          <p:cNvPr id="8" name="TextBox 7"/>
          <p:cNvSpPr txBox="1"/>
          <p:nvPr/>
        </p:nvSpPr>
        <p:spPr>
          <a:xfrm>
            <a:off x="827584" y="3497284"/>
            <a:ext cx="7920880"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rPr>
              <a:t>The pass marks required to achieve an industry-driven distinction grade of 80%</a:t>
            </a:r>
          </a:p>
        </p:txBody>
      </p:sp>
      <p:sp>
        <p:nvSpPr>
          <p:cNvPr id="9" name="TextBox 8"/>
          <p:cNvSpPr txBox="1"/>
          <p:nvPr/>
        </p:nvSpPr>
        <p:spPr>
          <a:xfrm>
            <a:off x="827584" y="4205170"/>
            <a:ext cx="7920880"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rPr>
              <a:t>Our ability and commitment to act upon information received that could have been detrimental to the overall reputation of the PCN scheme. </a:t>
            </a:r>
          </a:p>
        </p:txBody>
      </p:sp>
      <p:sp>
        <p:nvSpPr>
          <p:cNvPr id="10" name="Title 1"/>
          <p:cNvSpPr txBox="1">
            <a:spLocks/>
          </p:cNvSpPr>
          <p:nvPr/>
        </p:nvSpPr>
        <p:spPr>
          <a:xfrm>
            <a:off x="685800" y="332656"/>
            <a:ext cx="7772400" cy="1143000"/>
          </a:xfrm>
          <a:prstGeom prst="rect">
            <a:avLst/>
          </a:prstGeom>
        </p:spPr>
        <p:txBody>
          <a:bodyPr/>
          <a:lstStyle>
            <a:lvl1pPr algn="ctr" rtl="0" eaLnBrk="1" fontAlgn="base" hangingPunct="1">
              <a:spcBef>
                <a:spcPct val="0"/>
              </a:spcBef>
              <a:spcAft>
                <a:spcPct val="0"/>
              </a:spcAft>
              <a:defRPr sz="4000">
                <a:solidFill>
                  <a:srgbClr val="020064"/>
                </a:solidFill>
                <a:latin typeface="+mj-lt"/>
                <a:ea typeface="+mj-ea"/>
                <a:cs typeface="+mj-cs"/>
              </a:defRPr>
            </a:lvl1pPr>
            <a:lvl2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2pPr>
            <a:lvl3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3pPr>
            <a:lvl4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4pPr>
            <a:lvl5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9pPr>
          </a:lstStyle>
          <a:p>
            <a:r>
              <a:rPr lang="en-GB" dirty="0"/>
              <a:t>The PCN Scheme</a:t>
            </a:r>
          </a:p>
        </p:txBody>
      </p:sp>
    </p:spTree>
    <p:extLst>
      <p:ext uri="{BB962C8B-B14F-4D97-AF65-F5344CB8AC3E}">
        <p14:creationId xmlns:p14="http://schemas.microsoft.com/office/powerpoint/2010/main" val="3589246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33772" y="404664"/>
            <a:ext cx="8676456"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800" b="1" dirty="0">
                <a:solidFill>
                  <a:srgbClr val="FF0000"/>
                </a:solidFill>
              </a:rPr>
              <a:t>Warning:  International Academy of NDT </a:t>
            </a:r>
          </a:p>
          <a:p>
            <a:pPr marR="0" algn="ctr" defTabSz="914400" rtl="0" eaLnBrk="0" fontAlgn="base" latinLnBrk="0" hangingPunct="0">
              <a:lnSpc>
                <a:spcPct val="100000"/>
              </a:lnSpc>
              <a:spcBef>
                <a:spcPct val="0"/>
              </a:spcBef>
              <a:spcAft>
                <a:spcPct val="0"/>
              </a:spcAft>
              <a:buClrTx/>
              <a:buSzTx/>
              <a:tabLst/>
            </a:pPr>
            <a:endParaRPr kumimoji="0" lang="en-GB" sz="2800" b="0" i="0" u="none" strike="noStrike" cap="none" normalizeH="0" baseline="0" dirty="0">
              <a:ln>
                <a:noFill/>
              </a:ln>
              <a:solidFill>
                <a:schemeClr val="tx1"/>
              </a:solidFill>
              <a:effectLst/>
            </a:endParaRPr>
          </a:p>
        </p:txBody>
      </p:sp>
      <p:sp>
        <p:nvSpPr>
          <p:cNvPr id="3" name="TextBox 2"/>
          <p:cNvSpPr txBox="1"/>
          <p:nvPr/>
        </p:nvSpPr>
        <p:spPr>
          <a:xfrm>
            <a:off x="467544" y="1268760"/>
            <a:ext cx="8676456" cy="523220"/>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t>They’re still at it!...</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564904"/>
            <a:ext cx="2160240" cy="2508628"/>
          </a:xfrm>
          <a:prstGeom prst="rect">
            <a:avLst/>
          </a:prstGeom>
        </p:spPr>
      </p:pic>
      <p:pic>
        <p:nvPicPr>
          <p:cNvPr id="5" name="Picture 4"/>
          <p:cNvPicPr>
            <a:picLocks noChangeAspect="1"/>
          </p:cNvPicPr>
          <p:nvPr/>
        </p:nvPicPr>
        <p:blipFill>
          <a:blip r:embed="rId4"/>
          <a:stretch>
            <a:fillRect/>
          </a:stretch>
        </p:blipFill>
        <p:spPr>
          <a:xfrm>
            <a:off x="3851920" y="2060848"/>
            <a:ext cx="4902733" cy="3024336"/>
          </a:xfrm>
          <a:prstGeom prst="rect">
            <a:avLst/>
          </a:prstGeom>
        </p:spPr>
      </p:pic>
    </p:spTree>
    <p:extLst>
      <p:ext uri="{BB962C8B-B14F-4D97-AF65-F5344CB8AC3E}">
        <p14:creationId xmlns:p14="http://schemas.microsoft.com/office/powerpoint/2010/main" val="25244964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33772" y="332656"/>
            <a:ext cx="8676456"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sz="2800" b="1" dirty="0">
                <a:solidFill>
                  <a:srgbClr val="FF0000"/>
                </a:solidFill>
              </a:rPr>
              <a:t>Warning:  International Academy of NDT </a:t>
            </a:r>
          </a:p>
          <a:p>
            <a:pPr marR="0" algn="ctr" defTabSz="914400" rtl="0" eaLnBrk="0" fontAlgn="base" latinLnBrk="0" hangingPunct="0">
              <a:lnSpc>
                <a:spcPct val="100000"/>
              </a:lnSpc>
              <a:spcBef>
                <a:spcPct val="0"/>
              </a:spcBef>
              <a:spcAft>
                <a:spcPct val="0"/>
              </a:spcAft>
              <a:buClrTx/>
              <a:buSzTx/>
              <a:tabLst/>
            </a:pPr>
            <a:endParaRPr kumimoji="0" lang="en-GB" sz="2800" b="0" i="0" u="none" strike="noStrike" cap="none" normalizeH="0" baseline="0" dirty="0">
              <a:ln>
                <a:noFill/>
              </a:ln>
              <a:solidFill>
                <a:schemeClr val="tx1"/>
              </a:solidFill>
              <a:effectLst/>
            </a:endParaRPr>
          </a:p>
        </p:txBody>
      </p:sp>
      <p:sp>
        <p:nvSpPr>
          <p:cNvPr id="3" name="TextBox 2"/>
          <p:cNvSpPr txBox="1"/>
          <p:nvPr/>
        </p:nvSpPr>
        <p:spPr>
          <a:xfrm>
            <a:off x="683568" y="1196752"/>
            <a:ext cx="8221285" cy="830997"/>
          </a:xfrm>
          <a:prstGeom prst="rect">
            <a:avLst/>
          </a:prstGeom>
          <a:noFill/>
        </p:spPr>
        <p:txBody>
          <a:bodyPr wrap="square" rtlCol="0">
            <a:spAutoFit/>
          </a:bodyPr>
          <a:lstStyle/>
          <a:p>
            <a:r>
              <a:rPr lang="en-GB" dirty="0"/>
              <a:t>The International Academy of NDT (formerly NDTI) has also:</a:t>
            </a:r>
          </a:p>
        </p:txBody>
      </p:sp>
      <p:sp>
        <p:nvSpPr>
          <p:cNvPr id="4" name="TextBox 3"/>
          <p:cNvSpPr txBox="1"/>
          <p:nvPr/>
        </p:nvSpPr>
        <p:spPr>
          <a:xfrm>
            <a:off x="683568" y="2060848"/>
            <a:ext cx="8221285" cy="461665"/>
          </a:xfrm>
          <a:prstGeom prst="rect">
            <a:avLst/>
          </a:prstGeom>
          <a:noFill/>
        </p:spPr>
        <p:txBody>
          <a:bodyPr wrap="square" rtlCol="0">
            <a:spAutoFit/>
          </a:bodyPr>
          <a:lstStyle/>
          <a:p>
            <a:pPr marL="342900" indent="-342900">
              <a:buFont typeface="Arial" panose="020B0604020202020204" pitchFamily="34" charset="0"/>
              <a:buChar char="•"/>
            </a:pPr>
            <a:r>
              <a:rPr lang="en-GB" dirty="0"/>
              <a:t>Plagiarised BINDT’s PCN Scheme documents.</a:t>
            </a:r>
          </a:p>
        </p:txBody>
      </p:sp>
      <p:sp>
        <p:nvSpPr>
          <p:cNvPr id="5" name="TextBox 4"/>
          <p:cNvSpPr txBox="1"/>
          <p:nvPr/>
        </p:nvSpPr>
        <p:spPr>
          <a:xfrm>
            <a:off x="683568" y="2708920"/>
            <a:ext cx="8221285" cy="461665"/>
          </a:xfrm>
          <a:prstGeom prst="rect">
            <a:avLst/>
          </a:prstGeom>
          <a:noFill/>
        </p:spPr>
        <p:txBody>
          <a:bodyPr wrap="square" rtlCol="0">
            <a:spAutoFit/>
          </a:bodyPr>
          <a:lstStyle/>
          <a:p>
            <a:pPr marL="342900" indent="-342900">
              <a:buFont typeface="Arial" panose="020B0604020202020204" pitchFamily="34" charset="0"/>
              <a:buChar char="•"/>
            </a:pPr>
            <a:r>
              <a:rPr lang="en-GB" dirty="0"/>
              <a:t>Made use of the PCN logo in their rebranding.</a:t>
            </a:r>
          </a:p>
        </p:txBody>
      </p:sp>
      <p:sp>
        <p:nvSpPr>
          <p:cNvPr id="6" name="TextBox 5"/>
          <p:cNvSpPr txBox="1"/>
          <p:nvPr/>
        </p:nvSpPr>
        <p:spPr>
          <a:xfrm>
            <a:off x="683567" y="4365104"/>
            <a:ext cx="7920881" cy="830997"/>
          </a:xfrm>
          <a:prstGeom prst="rect">
            <a:avLst/>
          </a:prstGeom>
          <a:noFill/>
        </p:spPr>
        <p:txBody>
          <a:bodyPr wrap="square" rtlCol="0">
            <a:spAutoFit/>
          </a:bodyPr>
          <a:lstStyle/>
          <a:p>
            <a:pPr marL="342900" indent="-342900">
              <a:buFont typeface="Arial" panose="020B0604020202020204" pitchFamily="34" charset="0"/>
              <a:buChar char="•"/>
            </a:pPr>
            <a:r>
              <a:rPr lang="en-GB" dirty="0"/>
              <a:t>Remain non-compliant with BINDT’s repeated requests to return all of its scheme documentation. </a:t>
            </a:r>
          </a:p>
        </p:txBody>
      </p:sp>
      <p:sp>
        <p:nvSpPr>
          <p:cNvPr id="7" name="TextBox 6"/>
          <p:cNvSpPr txBox="1"/>
          <p:nvPr/>
        </p:nvSpPr>
        <p:spPr>
          <a:xfrm>
            <a:off x="683567" y="3379058"/>
            <a:ext cx="7920881" cy="830997"/>
          </a:xfrm>
          <a:prstGeom prst="rect">
            <a:avLst/>
          </a:prstGeom>
          <a:noFill/>
        </p:spPr>
        <p:txBody>
          <a:bodyPr wrap="square" rtlCol="0">
            <a:spAutoFit/>
          </a:bodyPr>
          <a:lstStyle/>
          <a:p>
            <a:pPr marL="342900" indent="-342900">
              <a:buFont typeface="Arial" panose="020B0604020202020204" pitchFamily="34" charset="0"/>
              <a:buChar char="•"/>
            </a:pPr>
            <a:r>
              <a:rPr lang="en-GB" dirty="0"/>
              <a:t>Made contact with BINDT’s clients, ATOs and AQBs using unauthorised data sources. </a:t>
            </a:r>
          </a:p>
        </p:txBody>
      </p:sp>
    </p:spTree>
    <p:extLst>
      <p:ext uri="{BB962C8B-B14F-4D97-AF65-F5344CB8AC3E}">
        <p14:creationId xmlns:p14="http://schemas.microsoft.com/office/powerpoint/2010/main" val="17088841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212976"/>
            <a:ext cx="1867980" cy="1867980"/>
          </a:xfrm>
          <a:prstGeom prst="rect">
            <a:avLst/>
          </a:prstGeom>
        </p:spPr>
      </p:pic>
      <p:sp>
        <p:nvSpPr>
          <p:cNvPr id="7" name="TextBox 6"/>
          <p:cNvSpPr txBox="1"/>
          <p:nvPr/>
        </p:nvSpPr>
        <p:spPr>
          <a:xfrm>
            <a:off x="2555776" y="2708920"/>
            <a:ext cx="6336704" cy="1323439"/>
          </a:xfrm>
          <a:prstGeom prst="rect">
            <a:avLst/>
          </a:prstGeom>
          <a:noFill/>
        </p:spPr>
        <p:txBody>
          <a:bodyPr wrap="square" rtlCol="0">
            <a:spAutoFit/>
          </a:bodyPr>
          <a:lstStyle/>
          <a:p>
            <a:pPr marL="342900" indent="-342900">
              <a:buFont typeface="Arial"/>
              <a:buChar char="•"/>
            </a:pPr>
            <a:r>
              <a:rPr lang="en-GB" sz="2000" dirty="0"/>
              <a:t>Several measures have been put in place to ensure that this type of thing cannot happen again with PCN certification, including routine use of secret shoppers, drop-in audits and monitoring of exams.</a:t>
            </a:r>
          </a:p>
        </p:txBody>
      </p:sp>
      <p:sp>
        <p:nvSpPr>
          <p:cNvPr id="8" name="TextBox 7"/>
          <p:cNvSpPr txBox="1"/>
          <p:nvPr/>
        </p:nvSpPr>
        <p:spPr>
          <a:xfrm>
            <a:off x="2555776" y="1340768"/>
            <a:ext cx="6444208" cy="1323439"/>
          </a:xfrm>
          <a:prstGeom prst="rect">
            <a:avLst/>
          </a:prstGeom>
          <a:noFill/>
        </p:spPr>
        <p:txBody>
          <a:bodyPr wrap="square" rtlCol="0">
            <a:spAutoFit/>
          </a:bodyPr>
          <a:lstStyle/>
          <a:p>
            <a:pPr marL="342900" indent="-342900">
              <a:buFont typeface="Arial"/>
              <a:buChar char="•"/>
            </a:pPr>
            <a:r>
              <a:rPr lang="en-GB" sz="2000" dirty="0"/>
              <a:t>The number of PCN certificate holders is now steadily rising following the malpractice incident, which resulted in the withdrawal of a significant number of certificates.</a:t>
            </a:r>
          </a:p>
        </p:txBody>
      </p:sp>
      <p:sp>
        <p:nvSpPr>
          <p:cNvPr id="10" name="Title 1"/>
          <p:cNvSpPr txBox="1">
            <a:spLocks/>
          </p:cNvSpPr>
          <p:nvPr/>
        </p:nvSpPr>
        <p:spPr>
          <a:xfrm>
            <a:off x="685800" y="332656"/>
            <a:ext cx="7772400" cy="1143000"/>
          </a:xfrm>
          <a:prstGeom prst="rect">
            <a:avLst/>
          </a:prstGeom>
        </p:spPr>
        <p:txBody>
          <a:bodyPr/>
          <a:lstStyle>
            <a:lvl1pPr algn="ctr" rtl="0" eaLnBrk="1" fontAlgn="base" hangingPunct="1">
              <a:spcBef>
                <a:spcPct val="0"/>
              </a:spcBef>
              <a:spcAft>
                <a:spcPct val="0"/>
              </a:spcAft>
              <a:defRPr sz="4000">
                <a:solidFill>
                  <a:srgbClr val="020064"/>
                </a:solidFill>
                <a:latin typeface="+mj-lt"/>
                <a:ea typeface="+mj-ea"/>
                <a:cs typeface="+mj-cs"/>
              </a:defRPr>
            </a:lvl1pPr>
            <a:lvl2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2pPr>
            <a:lvl3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3pPr>
            <a:lvl4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4pPr>
            <a:lvl5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9pPr>
          </a:lstStyle>
          <a:p>
            <a:r>
              <a:rPr lang="en-GB" dirty="0">
                <a:effectLst>
                  <a:outerShdw blurRad="38100" dist="38100" dir="2700000" algn="tl">
                    <a:srgbClr val="000000">
                      <a:alpha val="43137"/>
                    </a:srgbClr>
                  </a:outerShdw>
                </a:effectLst>
              </a:rPr>
              <a:t>In </a:t>
            </a:r>
            <a:r>
              <a:rPr lang="en-GB" dirty="0" smtClean="0">
                <a:effectLst>
                  <a:outerShdw blurRad="38100" dist="38100" dir="2700000" algn="tl">
                    <a:srgbClr val="000000">
                      <a:alpha val="43137"/>
                    </a:srgbClr>
                  </a:outerShdw>
                </a:effectLst>
              </a:rPr>
              <a:t>summary</a:t>
            </a:r>
            <a:endParaRPr lang="en-GB" dirty="0">
              <a:effectLst>
                <a:outerShdw blurRad="38100" dist="38100" dir="2700000" algn="tl">
                  <a:srgbClr val="000000">
                    <a:alpha val="43137"/>
                  </a:srgbClr>
                </a:outerShdw>
              </a:effectLst>
            </a:endParaRPr>
          </a:p>
        </p:txBody>
      </p:sp>
      <p:sp>
        <p:nvSpPr>
          <p:cNvPr id="2" name="TextBox 1"/>
          <p:cNvSpPr txBox="1"/>
          <p:nvPr/>
        </p:nvSpPr>
        <p:spPr>
          <a:xfrm>
            <a:off x="2555776" y="4149080"/>
            <a:ext cx="6408712" cy="1446550"/>
          </a:xfrm>
          <a:prstGeom prst="rect">
            <a:avLst/>
          </a:prstGeom>
          <a:noFill/>
        </p:spPr>
        <p:txBody>
          <a:bodyPr wrap="square" rtlCol="0">
            <a:spAutoFit/>
          </a:bodyPr>
          <a:lstStyle/>
          <a:p>
            <a:pPr marL="342900" indent="-342900">
              <a:buFont typeface="Arial"/>
              <a:buChar char="•"/>
            </a:pPr>
            <a:r>
              <a:rPr lang="en-GB" sz="2000" dirty="0"/>
              <a:t>It is encouraging that we appear to have turned the corner, confidence in the scheme is being restored and our reputation is recovering</a:t>
            </a:r>
            <a:r>
              <a:rPr lang="en-GB" dirty="0"/>
              <a:t>. </a:t>
            </a:r>
          </a:p>
          <a:p>
            <a:endParaRPr lang="en-GB" dirty="0"/>
          </a:p>
        </p:txBody>
      </p:sp>
      <p:pic>
        <p:nvPicPr>
          <p:cNvPr id="3" name="Picture 2" descr="BINDT_HC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412776"/>
            <a:ext cx="1872208" cy="891171"/>
          </a:xfrm>
          <a:prstGeom prst="rect">
            <a:avLst/>
          </a:prstGeom>
        </p:spPr>
      </p:pic>
    </p:spTree>
    <p:extLst>
      <p:ext uri="{BB962C8B-B14F-4D97-AF65-F5344CB8AC3E}">
        <p14:creationId xmlns:p14="http://schemas.microsoft.com/office/powerpoint/2010/main" val="22057905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 xmlns:a16="http://schemas.microsoft.com/office/drawing/2014/main" id="{A8127CA2-3E68-4042-83F1-ED1D97570FB8}"/>
              </a:ext>
            </a:extLst>
          </p:cNvPr>
          <p:cNvGraphicFramePr>
            <a:graphicFrameLocks noGrp="1"/>
          </p:cNvGraphicFramePr>
          <p:nvPr>
            <p:ph sz="half" idx="1"/>
            <p:extLst>
              <p:ext uri="{D42A27DB-BD31-4B8C-83A1-F6EECF244321}">
                <p14:modId xmlns:p14="http://schemas.microsoft.com/office/powerpoint/2010/main" val="3304623958"/>
              </p:ext>
            </p:extLst>
          </p:nvPr>
        </p:nvGraphicFramePr>
        <p:xfrm>
          <a:off x="28651" y="1196752"/>
          <a:ext cx="8817135" cy="3862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p:cNvSpPr txBox="1"/>
          <p:nvPr/>
        </p:nvSpPr>
        <p:spPr>
          <a:xfrm>
            <a:off x="7668344" y="4077072"/>
            <a:ext cx="1475656" cy="830997"/>
          </a:xfrm>
          <a:prstGeom prst="rect">
            <a:avLst/>
          </a:prstGeom>
          <a:noFill/>
        </p:spPr>
        <p:txBody>
          <a:bodyPr wrap="square" rtlCol="0">
            <a:spAutoFit/>
          </a:bodyPr>
          <a:lstStyle/>
          <a:p>
            <a:pPr marL="285750" indent="-285750">
              <a:buFont typeface="Wingdings" panose="05000000000000000000" pitchFamily="2" charset="2"/>
              <a:buChar char="ü"/>
            </a:pPr>
            <a:r>
              <a:rPr lang="en-US" sz="1600" dirty="0" smtClean="0"/>
              <a:t>Personal code</a:t>
            </a:r>
            <a:br>
              <a:rPr lang="en-US" sz="1600" dirty="0" smtClean="0"/>
            </a:br>
            <a:r>
              <a:rPr lang="en-US" sz="1600" dirty="0" smtClean="0"/>
              <a:t>of ethics</a:t>
            </a:r>
            <a:endParaRPr lang="en-US" sz="1600" dirty="0"/>
          </a:p>
        </p:txBody>
      </p:sp>
      <p:sp>
        <p:nvSpPr>
          <p:cNvPr id="7" name="textruta 6"/>
          <p:cNvSpPr txBox="1"/>
          <p:nvPr/>
        </p:nvSpPr>
        <p:spPr>
          <a:xfrm>
            <a:off x="6623720" y="2852936"/>
            <a:ext cx="2520280" cy="313932"/>
          </a:xfrm>
          <a:prstGeom prst="rect">
            <a:avLst/>
          </a:prstGeom>
          <a:noFill/>
        </p:spPr>
        <p:txBody>
          <a:bodyPr wrap="square" rtlCol="0">
            <a:spAutoFit/>
          </a:bodyPr>
          <a:lstStyle/>
          <a:p>
            <a:pPr marL="285750" indent="-285750">
              <a:buFont typeface="Wingdings" panose="05000000000000000000" pitchFamily="2" charset="2"/>
              <a:buChar char="ü"/>
            </a:pPr>
            <a:r>
              <a:rPr lang="en-US" sz="1600" dirty="0" smtClean="0"/>
              <a:t>Ethical compass</a:t>
            </a:r>
            <a:endParaRPr lang="en-US" sz="1600" dirty="0"/>
          </a:p>
        </p:txBody>
      </p:sp>
      <p:sp>
        <p:nvSpPr>
          <p:cNvPr id="9" name="textruta 8"/>
          <p:cNvSpPr txBox="1"/>
          <p:nvPr/>
        </p:nvSpPr>
        <p:spPr>
          <a:xfrm>
            <a:off x="5436096" y="1556792"/>
            <a:ext cx="2448272" cy="584776"/>
          </a:xfrm>
          <a:prstGeom prst="rect">
            <a:avLst/>
          </a:prstGeom>
          <a:noFill/>
        </p:spPr>
        <p:txBody>
          <a:bodyPr wrap="square" rtlCol="0">
            <a:spAutoFit/>
          </a:bodyPr>
          <a:lstStyle/>
          <a:p>
            <a:pPr marL="285750" indent="-285750">
              <a:buFont typeface="Wingdings" panose="05000000000000000000" pitchFamily="2" charset="2"/>
              <a:buChar char="ü"/>
            </a:pPr>
            <a:r>
              <a:rPr lang="en-US" sz="1600" dirty="0" smtClean="0"/>
              <a:t>Ethical values</a:t>
            </a:r>
            <a:br>
              <a:rPr lang="en-US" sz="1600" dirty="0" smtClean="0"/>
            </a:br>
            <a:r>
              <a:rPr lang="en-US" sz="1600" dirty="0" smtClean="0"/>
              <a:t>and principles</a:t>
            </a:r>
            <a:endParaRPr lang="en-US" sz="1600" dirty="0"/>
          </a:p>
        </p:txBody>
      </p:sp>
      <p:sp>
        <p:nvSpPr>
          <p:cNvPr id="10" name="Title 1"/>
          <p:cNvSpPr txBox="1">
            <a:spLocks/>
          </p:cNvSpPr>
          <p:nvPr/>
        </p:nvSpPr>
        <p:spPr>
          <a:xfrm>
            <a:off x="685800" y="332656"/>
            <a:ext cx="7772400" cy="1143000"/>
          </a:xfrm>
          <a:prstGeom prst="rect">
            <a:avLst/>
          </a:prstGeom>
        </p:spPr>
        <p:txBody>
          <a:bodyPr/>
          <a:lstStyle>
            <a:lvl1pPr algn="ctr" rtl="0" eaLnBrk="1" fontAlgn="base" hangingPunct="1">
              <a:spcBef>
                <a:spcPct val="0"/>
              </a:spcBef>
              <a:spcAft>
                <a:spcPct val="0"/>
              </a:spcAft>
              <a:defRPr sz="4000">
                <a:solidFill>
                  <a:srgbClr val="020064"/>
                </a:solidFill>
                <a:latin typeface="+mj-lt"/>
                <a:ea typeface="+mj-ea"/>
                <a:cs typeface="+mj-cs"/>
              </a:defRPr>
            </a:lvl1pPr>
            <a:lvl2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2pPr>
            <a:lvl3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3pPr>
            <a:lvl4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4pPr>
            <a:lvl5pPr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000">
                <a:solidFill>
                  <a:srgbClr val="020064"/>
                </a:solidFill>
                <a:latin typeface="Arial" charset="0"/>
                <a:ea typeface="ＭＳ Ｐゴシック" charset="0"/>
                <a:cs typeface="ＭＳ Ｐゴシック" charset="0"/>
              </a:defRPr>
            </a:lvl9pPr>
          </a:lstStyle>
          <a:p>
            <a:r>
              <a:rPr lang="en-GB" dirty="0" smtClean="0">
                <a:effectLst>
                  <a:outerShdw blurRad="38100" dist="38100" dir="2700000" algn="tl">
                    <a:srgbClr val="000000">
                      <a:alpha val="43137"/>
                    </a:srgbClr>
                  </a:outerShdw>
                </a:effectLst>
                <a:latin typeface="Arial" charset="0"/>
                <a:ea typeface="MS PGothic" charset="0"/>
              </a:rPr>
              <a:t>The </a:t>
            </a:r>
            <a:r>
              <a:rPr lang="en-GB" dirty="0">
                <a:effectLst>
                  <a:outerShdw blurRad="38100" dist="38100" dir="2700000" algn="tl">
                    <a:srgbClr val="000000">
                      <a:alpha val="43137"/>
                    </a:srgbClr>
                  </a:outerShdw>
                </a:effectLst>
                <a:latin typeface="Arial" charset="0"/>
                <a:ea typeface="MS PGothic" charset="0"/>
              </a:rPr>
              <a:t>E</a:t>
            </a:r>
            <a:r>
              <a:rPr lang="en-GB" dirty="0" smtClean="0">
                <a:effectLst>
                  <a:outerShdw blurRad="38100" dist="38100" dir="2700000" algn="tl">
                    <a:srgbClr val="000000">
                      <a:alpha val="43137"/>
                    </a:srgbClr>
                  </a:outerShdw>
                </a:effectLst>
                <a:latin typeface="Arial" charset="0"/>
                <a:ea typeface="MS PGothic" charset="0"/>
              </a:rPr>
              <a:t>thics </a:t>
            </a:r>
            <a:r>
              <a:rPr lang="en-GB" dirty="0">
                <a:effectLst>
                  <a:outerShdw blurRad="38100" dist="38100" dir="2700000" algn="tl">
                    <a:srgbClr val="000000">
                      <a:alpha val="43137"/>
                    </a:srgbClr>
                  </a:outerShdw>
                </a:effectLst>
                <a:latin typeface="Arial" charset="0"/>
                <a:ea typeface="MS PGothic" charset="0"/>
              </a:rPr>
              <a:t>P</a:t>
            </a:r>
            <a:r>
              <a:rPr lang="en-GB" dirty="0" smtClean="0">
                <a:effectLst>
                  <a:outerShdw blurRad="38100" dist="38100" dir="2700000" algn="tl">
                    <a:srgbClr val="000000">
                      <a:alpha val="43137"/>
                    </a:srgbClr>
                  </a:outerShdw>
                </a:effectLst>
                <a:latin typeface="Arial" charset="0"/>
                <a:ea typeface="MS PGothic" charset="0"/>
              </a:rPr>
              <a:t>yramid</a:t>
            </a:r>
            <a:endParaRPr lang="en-GB" dirty="0">
              <a:effectLst>
                <a:outerShdw blurRad="38100" dist="38100" dir="2700000" algn="tl">
                  <a:srgbClr val="000000">
                    <a:alpha val="43137"/>
                  </a:srgbClr>
                </a:outerShdw>
              </a:effectLst>
              <a:latin typeface="Arial" charset="0"/>
              <a:ea typeface="MS PGothic" charset="0"/>
            </a:endParaRPr>
          </a:p>
        </p:txBody>
      </p:sp>
    </p:spTree>
    <p:extLst>
      <p:ext uri="{BB962C8B-B14F-4D97-AF65-F5344CB8AC3E}">
        <p14:creationId xmlns:p14="http://schemas.microsoft.com/office/powerpoint/2010/main" val="348638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 xmlns:a16="http://schemas.microsoft.com/office/drawing/2014/main" id="{F5123F33-8ABA-464B-B2BB-299C35C5F27D}"/>
              </a:ext>
            </a:extLst>
          </p:cNvPr>
          <p:cNvSpPr>
            <a:spLocks noGrp="1"/>
          </p:cNvSpPr>
          <p:nvPr>
            <p:ph sz="half" idx="1"/>
          </p:nvPr>
        </p:nvSpPr>
        <p:spPr>
          <a:xfrm>
            <a:off x="251520" y="2420888"/>
            <a:ext cx="4752528" cy="3312368"/>
          </a:xfrm>
        </p:spPr>
        <p:txBody>
          <a:bodyPr/>
          <a:lstStyle/>
          <a:p>
            <a:pPr marL="285750" indent="-285750">
              <a:buFont typeface="Wingdings" charset="2"/>
              <a:buChar char="Ø"/>
            </a:pPr>
            <a:r>
              <a:rPr lang="en-IN" sz="1800" dirty="0" smtClean="0"/>
              <a:t>Any group or individual who can affect or is affected by the achievement of the organisation’s objectives</a:t>
            </a:r>
          </a:p>
          <a:p>
            <a:pPr marL="285750" indent="-285750">
              <a:buFont typeface="Wingdings" charset="2"/>
              <a:buChar char="Ø"/>
            </a:pPr>
            <a:r>
              <a:rPr lang="en-IN" sz="1800" dirty="0" smtClean="0"/>
              <a:t>Companies are expected to take a proactive role in social responsibility, fulfil international conventions and work for sustainability </a:t>
            </a:r>
          </a:p>
          <a:p>
            <a:pPr marL="285750" indent="-285750">
              <a:buFont typeface="Wingdings" charset="2"/>
              <a:buChar char="Ø"/>
            </a:pPr>
            <a:r>
              <a:rPr lang="en-IN" sz="1800" dirty="0" smtClean="0"/>
              <a:t>A serious TIC company is expected to deliver correct and independently based results</a:t>
            </a:r>
          </a:p>
          <a:p>
            <a:pPr marL="0" indent="0">
              <a:buNone/>
            </a:pPr>
            <a:endParaRPr lang="en-US" sz="1800" dirty="0"/>
          </a:p>
        </p:txBody>
      </p:sp>
      <p:sp>
        <p:nvSpPr>
          <p:cNvPr id="3" name="Platshållare för bildnummer 2">
            <a:extLst>
              <a:ext uri="{FF2B5EF4-FFF2-40B4-BE49-F238E27FC236}">
                <a16:creationId xmlns="" xmlns:a16="http://schemas.microsoft.com/office/drawing/2014/main" id="{643ACED0-F77E-4864-8921-3BF96127606B}"/>
              </a:ext>
            </a:extLst>
          </p:cNvPr>
          <p:cNvSpPr>
            <a:spLocks noGrp="1"/>
          </p:cNvSpPr>
          <p:nvPr>
            <p:ph type="sldNum" sz="quarter" idx="11"/>
          </p:nvPr>
        </p:nvSpPr>
        <p:spPr/>
        <p:txBody>
          <a:bodyPr/>
          <a:lstStyle/>
          <a:p>
            <a:fld id="{27A97798-CE8F-4E29-99DF-38188A50F954}" type="slidenum">
              <a:rPr lang="sv-SE" smtClean="0"/>
              <a:pPr/>
              <a:t>8</a:t>
            </a:fld>
            <a:endParaRPr lang="sv-SE"/>
          </a:p>
        </p:txBody>
      </p:sp>
      <p:sp>
        <p:nvSpPr>
          <p:cNvPr id="5" name="Platshållare för text 4">
            <a:extLst>
              <a:ext uri="{FF2B5EF4-FFF2-40B4-BE49-F238E27FC236}">
                <a16:creationId xmlns="" xmlns:a16="http://schemas.microsoft.com/office/drawing/2014/main" id="{F74E7EEF-913B-4605-8D5F-D81E1F6F0E4F}"/>
              </a:ext>
            </a:extLst>
          </p:cNvPr>
          <p:cNvSpPr>
            <a:spLocks noGrp="1"/>
          </p:cNvSpPr>
          <p:nvPr>
            <p:ph type="body" sz="quarter" idx="13"/>
          </p:nvPr>
        </p:nvSpPr>
        <p:spPr>
          <a:xfrm>
            <a:off x="467544" y="332656"/>
            <a:ext cx="4104456" cy="1944216"/>
          </a:xfrm>
        </p:spPr>
        <p:txBody>
          <a:bodyPr/>
          <a:lstStyle/>
          <a:p>
            <a:r>
              <a:rPr lang="en-US" dirty="0"/>
              <a:t>Influences from stakeholders and the </a:t>
            </a:r>
            <a:r>
              <a:rPr lang="en-US" dirty="0" smtClean="0"/>
              <a:t>surroundings can have impact – positive and negative</a:t>
            </a:r>
            <a:endParaRPr lang="en-US" dirty="0"/>
          </a:p>
        </p:txBody>
      </p:sp>
      <p:pic>
        <p:nvPicPr>
          <p:cNvPr id="11" name="Platshållare för bild 10">
            <a:extLst>
              <a:ext uri="{FF2B5EF4-FFF2-40B4-BE49-F238E27FC236}">
                <a16:creationId xmlns="" xmlns:a16="http://schemas.microsoft.com/office/drawing/2014/main" id="{77CF385E-62FA-44A7-A440-922AB0B6FCA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4860032" y="332656"/>
            <a:ext cx="3816920" cy="1584722"/>
          </a:xfrm>
        </p:spPr>
      </p:pic>
      <p:pic>
        <p:nvPicPr>
          <p:cNvPr id="13" name="Bildobjekt 12">
            <a:extLst>
              <a:ext uri="{FF2B5EF4-FFF2-40B4-BE49-F238E27FC236}">
                <a16:creationId xmlns="" xmlns:a16="http://schemas.microsoft.com/office/drawing/2014/main" id="{592EF63F-677E-4914-BBD1-9288377D60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2276872"/>
            <a:ext cx="3816920" cy="2862690"/>
          </a:xfrm>
          <a:prstGeom prst="rect">
            <a:avLst/>
          </a:prstGeom>
        </p:spPr>
      </p:pic>
    </p:spTree>
    <p:extLst>
      <p:ext uri="{BB962C8B-B14F-4D97-AF65-F5344CB8AC3E}">
        <p14:creationId xmlns:p14="http://schemas.microsoft.com/office/powerpoint/2010/main" val="4140582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1"/>
          </p:nvPr>
        </p:nvSpPr>
        <p:spPr/>
        <p:txBody>
          <a:bodyPr/>
          <a:lstStyle/>
          <a:p>
            <a:fld id="{27A97798-CE8F-4E29-99DF-38188A50F954}" type="slidenum">
              <a:rPr lang="sv-SE" smtClean="0"/>
              <a:pPr/>
              <a:t>9</a:t>
            </a:fld>
            <a:endParaRPr lang="sv-SE"/>
          </a:p>
        </p:txBody>
      </p:sp>
      <p:sp>
        <p:nvSpPr>
          <p:cNvPr id="5" name="Platshållare för text 4"/>
          <p:cNvSpPr>
            <a:spLocks noGrp="1"/>
          </p:cNvSpPr>
          <p:nvPr>
            <p:ph type="body" sz="quarter" idx="13"/>
          </p:nvPr>
        </p:nvSpPr>
        <p:spPr>
          <a:xfrm>
            <a:off x="467544" y="332656"/>
            <a:ext cx="3816424" cy="1944216"/>
          </a:xfrm>
        </p:spPr>
        <p:txBody>
          <a:bodyPr/>
          <a:lstStyle/>
          <a:p>
            <a:r>
              <a:rPr lang="en-US" b="1" dirty="0"/>
              <a:t>Trust</a:t>
            </a:r>
            <a:r>
              <a:rPr lang="en-US" dirty="0"/>
              <a:t> for what we do is the ultimate </a:t>
            </a:r>
            <a:r>
              <a:rPr lang="en-US" dirty="0" smtClean="0"/>
              <a:t>goal – for this we need quality and good ethics</a:t>
            </a:r>
            <a:endParaRPr lang="en-US" dirty="0"/>
          </a:p>
        </p:txBody>
      </p:sp>
      <p:sp>
        <p:nvSpPr>
          <p:cNvPr id="8" name="Content Placeholder 2">
            <a:extLst>
              <a:ext uri="{FF2B5EF4-FFF2-40B4-BE49-F238E27FC236}">
                <a16:creationId xmlns="" xmlns:a16="http://schemas.microsoft.com/office/drawing/2014/main" id="{AB341072-D7D4-484F-9E01-2CA2A2F2FC8A}"/>
              </a:ext>
            </a:extLst>
          </p:cNvPr>
          <p:cNvSpPr>
            <a:spLocks noGrp="1"/>
          </p:cNvSpPr>
          <p:nvPr>
            <p:ph idx="1"/>
          </p:nvPr>
        </p:nvSpPr>
        <p:spPr>
          <a:xfrm>
            <a:off x="251520" y="2420888"/>
            <a:ext cx="8136904" cy="3315146"/>
          </a:xfrm>
        </p:spPr>
        <p:txBody>
          <a:bodyPr/>
          <a:lstStyle/>
          <a:p>
            <a:pPr marL="0" indent="0" eaLnBrk="1" hangingPunct="1">
              <a:buNone/>
              <a:defRPr/>
            </a:pPr>
            <a:r>
              <a:rPr lang="en-IN" sz="2000" dirty="0" smtClean="0"/>
              <a:t>Trust in everything we do is fundamental to our existence as well as for the  development of the TIC market – in all levels of the value chain... </a:t>
            </a:r>
            <a:r>
              <a:rPr lang="en-IN" sz="2000" b="1" dirty="0" smtClean="0"/>
              <a:t>Ultimately</a:t>
            </a:r>
            <a:r>
              <a:rPr lang="en-IN" sz="2000" dirty="0" smtClean="0"/>
              <a:t> </a:t>
            </a:r>
            <a:r>
              <a:rPr lang="en-IN" sz="2000" b="1" dirty="0" smtClean="0"/>
              <a:t>to secure our future.</a:t>
            </a:r>
          </a:p>
          <a:p>
            <a:pPr marL="0" indent="0" eaLnBrk="1" hangingPunct="1">
              <a:buNone/>
              <a:defRPr/>
            </a:pPr>
            <a:endParaRPr lang="en-IN" sz="1000" dirty="0" smtClean="0"/>
          </a:p>
          <a:p>
            <a:pPr>
              <a:buFont typeface="Wingdings" panose="05000000000000000000" pitchFamily="2" charset="2"/>
              <a:buChar char="ü"/>
              <a:defRPr/>
            </a:pPr>
            <a:r>
              <a:rPr lang="en-IN" sz="2000" dirty="0" smtClean="0"/>
              <a:t>Competence and professionalism</a:t>
            </a:r>
          </a:p>
          <a:p>
            <a:pPr>
              <a:buFont typeface="Wingdings" panose="05000000000000000000" pitchFamily="2" charset="2"/>
              <a:buChar char="ü"/>
              <a:defRPr/>
            </a:pPr>
            <a:r>
              <a:rPr lang="en-IN" sz="2000" dirty="0" smtClean="0"/>
              <a:t>Respect, integrity and independence</a:t>
            </a:r>
          </a:p>
          <a:p>
            <a:pPr>
              <a:buFont typeface="Wingdings" panose="05000000000000000000" pitchFamily="2" charset="2"/>
              <a:buChar char="ü"/>
              <a:defRPr/>
            </a:pPr>
            <a:r>
              <a:rPr lang="en-IN" sz="2000" dirty="0" smtClean="0"/>
              <a:t>Counteract corruption in all forms incl. extortion and bribery</a:t>
            </a:r>
          </a:p>
          <a:p>
            <a:pPr>
              <a:buFont typeface="Wingdings" panose="05000000000000000000" pitchFamily="2" charset="2"/>
              <a:buChar char="ü"/>
              <a:defRPr/>
            </a:pPr>
            <a:r>
              <a:rPr lang="en-IN" sz="2000" dirty="0" smtClean="0"/>
              <a:t>Behaviour and attitude</a:t>
            </a:r>
          </a:p>
          <a:p>
            <a:pPr>
              <a:buFont typeface="Wingdings" panose="05000000000000000000" pitchFamily="2" charset="2"/>
              <a:buChar char="ü"/>
              <a:defRPr/>
            </a:pPr>
            <a:r>
              <a:rPr lang="en-IN" sz="2000" dirty="0" smtClean="0"/>
              <a:t>Quality &amp; service</a:t>
            </a:r>
          </a:p>
          <a:p>
            <a:pPr eaLnBrk="1" hangingPunct="1">
              <a:defRPr/>
            </a:pPr>
            <a:endParaRPr lang="en-US" sz="2000" dirty="0" smtClean="0"/>
          </a:p>
          <a:p>
            <a:pPr eaLnBrk="1" hangingPunct="1">
              <a:defRPr/>
            </a:pPr>
            <a:endParaRPr lang="en-US" sz="2000" dirty="0"/>
          </a:p>
        </p:txBody>
      </p:sp>
      <p:pic>
        <p:nvPicPr>
          <p:cNvPr id="4" name="Picture 3" descr="ethics_signs-1200x675-c-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961" y="332656"/>
            <a:ext cx="3456384" cy="1944216"/>
          </a:xfrm>
          <a:prstGeom prst="rect">
            <a:avLst/>
          </a:prstGeom>
        </p:spPr>
      </p:pic>
    </p:spTree>
    <p:extLst>
      <p:ext uri="{BB962C8B-B14F-4D97-AF65-F5344CB8AC3E}">
        <p14:creationId xmlns:p14="http://schemas.microsoft.com/office/powerpoint/2010/main" val="1736552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NDT-Straplin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BINDT-Strapline.pot</Template>
  <TotalTime>198</TotalTime>
  <Words>1832</Words>
  <Application>Microsoft Macintosh PowerPoint</Application>
  <PresentationFormat>On-screen Show (4:3)</PresentationFormat>
  <Paragraphs>208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BINDT-Strapline</vt:lpstr>
      <vt:lpstr>PCN update and future plans </vt:lpstr>
      <vt:lpstr>Safeguarding PCN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Certification</vt:lpstr>
      <vt:lpstr>Moving forward</vt:lpstr>
      <vt:lpstr>In conclusion</vt:lpstr>
      <vt:lpstr>PowerPoint Presentation</vt:lpstr>
    </vt:vector>
  </TitlesOfParts>
  <Company>BINDT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BINDT</dc:creator>
  <cp:lastModifiedBy>David Gilbert</cp:lastModifiedBy>
  <cp:revision>28</cp:revision>
  <dcterms:created xsi:type="dcterms:W3CDTF">2010-09-08T14:59:56Z</dcterms:created>
  <dcterms:modified xsi:type="dcterms:W3CDTF">2019-09-01T13:01:37Z</dcterms:modified>
</cp:coreProperties>
</file>